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77" r:id="rId4"/>
    <p:sldId id="276" r:id="rId5"/>
    <p:sldId id="258" r:id="rId6"/>
    <p:sldId id="269" r:id="rId7"/>
    <p:sldId id="260" r:id="rId8"/>
    <p:sldId id="261" r:id="rId9"/>
    <p:sldId id="270" r:id="rId10"/>
    <p:sldId id="262" r:id="rId11"/>
    <p:sldId id="271" r:id="rId12"/>
    <p:sldId id="279" r:id="rId13"/>
    <p:sldId id="281" r:id="rId14"/>
    <p:sldId id="283" r:id="rId15"/>
    <p:sldId id="264" r:id="rId16"/>
    <p:sldId id="265" r:id="rId17"/>
    <p:sldId id="263" r:id="rId18"/>
    <p:sldId id="285" r:id="rId19"/>
    <p:sldId id="273" r:id="rId20"/>
    <p:sldId id="274" r:id="rId21"/>
    <p:sldId id="287" r:id="rId22"/>
    <p:sldId id="289" r:id="rId23"/>
    <p:sldId id="291" r:id="rId24"/>
    <p:sldId id="293" r:id="rId25"/>
    <p:sldId id="295" r:id="rId26"/>
    <p:sldId id="266" r:id="rId27"/>
    <p:sldId id="267" r:id="rId28"/>
    <p:sldId id="26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95221" autoAdjust="0"/>
  </p:normalViewPr>
  <p:slideViewPr>
    <p:cSldViewPr>
      <p:cViewPr>
        <p:scale>
          <a:sx n="117" d="100"/>
          <a:sy n="117" d="100"/>
        </p:scale>
        <p:origin x="-72"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F3901A-4045-46FC-8708-187DAD602AD9}" type="datetimeFigureOut">
              <a:rPr lang="es-MX" smtClean="0"/>
              <a:t>27/09/2018</a:t>
            </a:fld>
            <a:endParaRPr lang="es-MX"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B0510C-B86B-4F79-A8DC-9A2439CBBA13}" type="slidenum">
              <a:rPr lang="es-MX" smtClean="0"/>
              <a:t>‹#›</a:t>
            </a:fld>
            <a:endParaRPr lang="es-MX" dirty="0"/>
          </a:p>
        </p:txBody>
      </p:sp>
    </p:spTree>
    <p:extLst>
      <p:ext uri="{BB962C8B-B14F-4D97-AF65-F5344CB8AC3E}">
        <p14:creationId xmlns:p14="http://schemas.microsoft.com/office/powerpoint/2010/main" val="920965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spcBef>
                <a:spcPct val="30000"/>
              </a:spcBef>
              <a:defRPr sz="1200">
                <a:solidFill>
                  <a:schemeClr val="tx1"/>
                </a:solidFill>
                <a:latin typeface="Arial" charset="0"/>
              </a:defRPr>
            </a:lvl1pPr>
            <a:lvl2pPr marL="742909" indent="-285734" defTabSz="931811" eaLnBrk="0" hangingPunct="0">
              <a:spcBef>
                <a:spcPct val="30000"/>
              </a:spcBef>
              <a:defRPr sz="1200">
                <a:solidFill>
                  <a:schemeClr val="tx1"/>
                </a:solidFill>
                <a:latin typeface="Arial" charset="0"/>
              </a:defRPr>
            </a:lvl2pPr>
            <a:lvl3pPr marL="1142937" indent="-228587" defTabSz="931811" eaLnBrk="0" hangingPunct="0">
              <a:spcBef>
                <a:spcPct val="30000"/>
              </a:spcBef>
              <a:defRPr sz="1200">
                <a:solidFill>
                  <a:schemeClr val="tx1"/>
                </a:solidFill>
                <a:latin typeface="Arial" charset="0"/>
              </a:defRPr>
            </a:lvl3pPr>
            <a:lvl4pPr marL="1600112" indent="-228587" defTabSz="931811" eaLnBrk="0" hangingPunct="0">
              <a:spcBef>
                <a:spcPct val="30000"/>
              </a:spcBef>
              <a:defRPr sz="1200">
                <a:solidFill>
                  <a:schemeClr val="tx1"/>
                </a:solidFill>
                <a:latin typeface="Arial" charset="0"/>
              </a:defRPr>
            </a:lvl4pPr>
            <a:lvl5pPr marL="2057287" indent="-228587" defTabSz="931811" eaLnBrk="0" hangingPunct="0">
              <a:spcBef>
                <a:spcPct val="30000"/>
              </a:spcBef>
              <a:defRPr sz="1200">
                <a:solidFill>
                  <a:schemeClr val="tx1"/>
                </a:solidFill>
                <a:latin typeface="Arial" charset="0"/>
              </a:defRPr>
            </a:lvl5pPr>
            <a:lvl6pPr marL="2514461" indent="-228587" defTabSz="931811" eaLnBrk="0" fontAlgn="base" hangingPunct="0">
              <a:spcBef>
                <a:spcPct val="30000"/>
              </a:spcBef>
              <a:spcAft>
                <a:spcPct val="0"/>
              </a:spcAft>
              <a:defRPr sz="1200">
                <a:solidFill>
                  <a:schemeClr val="tx1"/>
                </a:solidFill>
                <a:latin typeface="Arial" charset="0"/>
              </a:defRPr>
            </a:lvl6pPr>
            <a:lvl7pPr marL="2971635" indent="-228587" defTabSz="931811" eaLnBrk="0" fontAlgn="base" hangingPunct="0">
              <a:spcBef>
                <a:spcPct val="30000"/>
              </a:spcBef>
              <a:spcAft>
                <a:spcPct val="0"/>
              </a:spcAft>
              <a:defRPr sz="1200">
                <a:solidFill>
                  <a:schemeClr val="tx1"/>
                </a:solidFill>
                <a:latin typeface="Arial" charset="0"/>
              </a:defRPr>
            </a:lvl7pPr>
            <a:lvl8pPr marL="3428810" indent="-228587" defTabSz="931811" eaLnBrk="0" fontAlgn="base" hangingPunct="0">
              <a:spcBef>
                <a:spcPct val="30000"/>
              </a:spcBef>
              <a:spcAft>
                <a:spcPct val="0"/>
              </a:spcAft>
              <a:defRPr sz="1200">
                <a:solidFill>
                  <a:schemeClr val="tx1"/>
                </a:solidFill>
                <a:latin typeface="Arial" charset="0"/>
              </a:defRPr>
            </a:lvl8pPr>
            <a:lvl9pPr marL="3885985" indent="-228587" defTabSz="93181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863BDC7-C700-421D-99F9-7505D27115AB}" type="slidenum">
              <a:rPr lang="en-US" altLang="en-US" smtClean="0"/>
              <a:pPr eaLnBrk="1" hangingPunct="1">
                <a:spcBef>
                  <a:spcPct val="0"/>
                </a:spcBef>
              </a:pPr>
              <a:t>3</a:t>
            </a:fld>
            <a:endParaRPr lang="en-US" altLang="en-US" dirty="0" smtClean="0"/>
          </a:p>
        </p:txBody>
      </p:sp>
      <p:sp>
        <p:nvSpPr>
          <p:cNvPr id="440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spcBef>
                <a:spcPct val="30000"/>
              </a:spcBef>
              <a:defRPr sz="1200">
                <a:solidFill>
                  <a:schemeClr val="tx1"/>
                </a:solidFill>
                <a:latin typeface="Arial" charset="0"/>
              </a:defRPr>
            </a:lvl1pPr>
            <a:lvl2pPr marL="742909" indent="-285734" defTabSz="931811" eaLnBrk="0" hangingPunct="0">
              <a:spcBef>
                <a:spcPct val="30000"/>
              </a:spcBef>
              <a:defRPr sz="1200">
                <a:solidFill>
                  <a:schemeClr val="tx1"/>
                </a:solidFill>
                <a:latin typeface="Arial" charset="0"/>
              </a:defRPr>
            </a:lvl2pPr>
            <a:lvl3pPr marL="1142937" indent="-228587" defTabSz="931811" eaLnBrk="0" hangingPunct="0">
              <a:spcBef>
                <a:spcPct val="30000"/>
              </a:spcBef>
              <a:defRPr sz="1200">
                <a:solidFill>
                  <a:schemeClr val="tx1"/>
                </a:solidFill>
                <a:latin typeface="Arial" charset="0"/>
              </a:defRPr>
            </a:lvl3pPr>
            <a:lvl4pPr marL="1600112" indent="-228587" defTabSz="931811" eaLnBrk="0" hangingPunct="0">
              <a:spcBef>
                <a:spcPct val="30000"/>
              </a:spcBef>
              <a:defRPr sz="1200">
                <a:solidFill>
                  <a:schemeClr val="tx1"/>
                </a:solidFill>
                <a:latin typeface="Arial" charset="0"/>
              </a:defRPr>
            </a:lvl4pPr>
            <a:lvl5pPr marL="2057287" indent="-228587" defTabSz="931811" eaLnBrk="0" hangingPunct="0">
              <a:spcBef>
                <a:spcPct val="30000"/>
              </a:spcBef>
              <a:defRPr sz="1200">
                <a:solidFill>
                  <a:schemeClr val="tx1"/>
                </a:solidFill>
                <a:latin typeface="Arial" charset="0"/>
              </a:defRPr>
            </a:lvl5pPr>
            <a:lvl6pPr marL="2514461" indent="-228587" defTabSz="931811" eaLnBrk="0" fontAlgn="base" hangingPunct="0">
              <a:spcBef>
                <a:spcPct val="30000"/>
              </a:spcBef>
              <a:spcAft>
                <a:spcPct val="0"/>
              </a:spcAft>
              <a:defRPr sz="1200">
                <a:solidFill>
                  <a:schemeClr val="tx1"/>
                </a:solidFill>
                <a:latin typeface="Arial" charset="0"/>
              </a:defRPr>
            </a:lvl6pPr>
            <a:lvl7pPr marL="2971635" indent="-228587" defTabSz="931811" eaLnBrk="0" fontAlgn="base" hangingPunct="0">
              <a:spcBef>
                <a:spcPct val="30000"/>
              </a:spcBef>
              <a:spcAft>
                <a:spcPct val="0"/>
              </a:spcAft>
              <a:defRPr sz="1200">
                <a:solidFill>
                  <a:schemeClr val="tx1"/>
                </a:solidFill>
                <a:latin typeface="Arial" charset="0"/>
              </a:defRPr>
            </a:lvl7pPr>
            <a:lvl8pPr marL="3428810" indent="-228587" defTabSz="931811" eaLnBrk="0" fontAlgn="base" hangingPunct="0">
              <a:spcBef>
                <a:spcPct val="30000"/>
              </a:spcBef>
              <a:spcAft>
                <a:spcPct val="0"/>
              </a:spcAft>
              <a:defRPr sz="1200">
                <a:solidFill>
                  <a:schemeClr val="tx1"/>
                </a:solidFill>
                <a:latin typeface="Arial" charset="0"/>
              </a:defRPr>
            </a:lvl8pPr>
            <a:lvl9pPr marL="3885985" indent="-228587" defTabSz="931811"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spcBef>
                <a:spcPct val="30000"/>
              </a:spcBef>
              <a:defRPr sz="1200">
                <a:solidFill>
                  <a:schemeClr val="tx1"/>
                </a:solidFill>
                <a:latin typeface="Arial" charset="0"/>
              </a:defRPr>
            </a:lvl1pPr>
            <a:lvl2pPr marL="742909" indent="-285734" defTabSz="931811" eaLnBrk="0" hangingPunct="0">
              <a:spcBef>
                <a:spcPct val="30000"/>
              </a:spcBef>
              <a:defRPr sz="1200">
                <a:solidFill>
                  <a:schemeClr val="tx1"/>
                </a:solidFill>
                <a:latin typeface="Arial" charset="0"/>
              </a:defRPr>
            </a:lvl2pPr>
            <a:lvl3pPr marL="1142937" indent="-228587" defTabSz="931811" eaLnBrk="0" hangingPunct="0">
              <a:spcBef>
                <a:spcPct val="30000"/>
              </a:spcBef>
              <a:defRPr sz="1200">
                <a:solidFill>
                  <a:schemeClr val="tx1"/>
                </a:solidFill>
                <a:latin typeface="Arial" charset="0"/>
              </a:defRPr>
            </a:lvl3pPr>
            <a:lvl4pPr marL="1600112" indent="-228587" defTabSz="931811" eaLnBrk="0" hangingPunct="0">
              <a:spcBef>
                <a:spcPct val="30000"/>
              </a:spcBef>
              <a:defRPr sz="1200">
                <a:solidFill>
                  <a:schemeClr val="tx1"/>
                </a:solidFill>
                <a:latin typeface="Arial" charset="0"/>
              </a:defRPr>
            </a:lvl4pPr>
            <a:lvl5pPr marL="2057287" indent="-228587" defTabSz="931811" eaLnBrk="0" hangingPunct="0">
              <a:spcBef>
                <a:spcPct val="30000"/>
              </a:spcBef>
              <a:defRPr sz="1200">
                <a:solidFill>
                  <a:schemeClr val="tx1"/>
                </a:solidFill>
                <a:latin typeface="Arial" charset="0"/>
              </a:defRPr>
            </a:lvl5pPr>
            <a:lvl6pPr marL="2514461" indent="-228587" defTabSz="931811" eaLnBrk="0" fontAlgn="base" hangingPunct="0">
              <a:spcBef>
                <a:spcPct val="30000"/>
              </a:spcBef>
              <a:spcAft>
                <a:spcPct val="0"/>
              </a:spcAft>
              <a:defRPr sz="1200">
                <a:solidFill>
                  <a:schemeClr val="tx1"/>
                </a:solidFill>
                <a:latin typeface="Arial" charset="0"/>
              </a:defRPr>
            </a:lvl6pPr>
            <a:lvl7pPr marL="2971635" indent="-228587" defTabSz="931811" eaLnBrk="0" fontAlgn="base" hangingPunct="0">
              <a:spcBef>
                <a:spcPct val="30000"/>
              </a:spcBef>
              <a:spcAft>
                <a:spcPct val="0"/>
              </a:spcAft>
              <a:defRPr sz="1200">
                <a:solidFill>
                  <a:schemeClr val="tx1"/>
                </a:solidFill>
                <a:latin typeface="Arial" charset="0"/>
              </a:defRPr>
            </a:lvl7pPr>
            <a:lvl8pPr marL="3428810" indent="-228587" defTabSz="931811" eaLnBrk="0" fontAlgn="base" hangingPunct="0">
              <a:spcBef>
                <a:spcPct val="30000"/>
              </a:spcBef>
              <a:spcAft>
                <a:spcPct val="0"/>
              </a:spcAft>
              <a:defRPr sz="1200">
                <a:solidFill>
                  <a:schemeClr val="tx1"/>
                </a:solidFill>
                <a:latin typeface="Arial" charset="0"/>
              </a:defRPr>
            </a:lvl8pPr>
            <a:lvl9pPr marL="3885985" indent="-228587" defTabSz="93181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286AA61-8351-4E69-8ED7-CAFFEBD099C1}" type="slidenum">
              <a:rPr lang="en-US" altLang="en-US" smtClean="0"/>
              <a:pPr eaLnBrk="1" hangingPunct="1">
                <a:spcBef>
                  <a:spcPct val="0"/>
                </a:spcBef>
              </a:pPr>
              <a:t>18</a:t>
            </a:fld>
            <a:endParaRPr lang="en-US" altLang="en-US" dirty="0" smtClean="0"/>
          </a:p>
        </p:txBody>
      </p:sp>
      <p:sp>
        <p:nvSpPr>
          <p:cNvPr id="675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spcBef>
                <a:spcPct val="30000"/>
              </a:spcBef>
              <a:defRPr sz="1200">
                <a:solidFill>
                  <a:schemeClr val="tx1"/>
                </a:solidFill>
                <a:latin typeface="Arial" charset="0"/>
              </a:defRPr>
            </a:lvl1pPr>
            <a:lvl2pPr marL="742909" indent="-285734" defTabSz="931811" eaLnBrk="0" hangingPunct="0">
              <a:spcBef>
                <a:spcPct val="30000"/>
              </a:spcBef>
              <a:defRPr sz="1200">
                <a:solidFill>
                  <a:schemeClr val="tx1"/>
                </a:solidFill>
                <a:latin typeface="Arial" charset="0"/>
              </a:defRPr>
            </a:lvl2pPr>
            <a:lvl3pPr marL="1142937" indent="-228587" defTabSz="931811" eaLnBrk="0" hangingPunct="0">
              <a:spcBef>
                <a:spcPct val="30000"/>
              </a:spcBef>
              <a:defRPr sz="1200">
                <a:solidFill>
                  <a:schemeClr val="tx1"/>
                </a:solidFill>
                <a:latin typeface="Arial" charset="0"/>
              </a:defRPr>
            </a:lvl3pPr>
            <a:lvl4pPr marL="1600112" indent="-228587" defTabSz="931811" eaLnBrk="0" hangingPunct="0">
              <a:spcBef>
                <a:spcPct val="30000"/>
              </a:spcBef>
              <a:defRPr sz="1200">
                <a:solidFill>
                  <a:schemeClr val="tx1"/>
                </a:solidFill>
                <a:latin typeface="Arial" charset="0"/>
              </a:defRPr>
            </a:lvl4pPr>
            <a:lvl5pPr marL="2057287" indent="-228587" defTabSz="931811" eaLnBrk="0" hangingPunct="0">
              <a:spcBef>
                <a:spcPct val="30000"/>
              </a:spcBef>
              <a:defRPr sz="1200">
                <a:solidFill>
                  <a:schemeClr val="tx1"/>
                </a:solidFill>
                <a:latin typeface="Arial" charset="0"/>
              </a:defRPr>
            </a:lvl5pPr>
            <a:lvl6pPr marL="2514461" indent="-228587" defTabSz="931811" eaLnBrk="0" fontAlgn="base" hangingPunct="0">
              <a:spcBef>
                <a:spcPct val="30000"/>
              </a:spcBef>
              <a:spcAft>
                <a:spcPct val="0"/>
              </a:spcAft>
              <a:defRPr sz="1200">
                <a:solidFill>
                  <a:schemeClr val="tx1"/>
                </a:solidFill>
                <a:latin typeface="Arial" charset="0"/>
              </a:defRPr>
            </a:lvl6pPr>
            <a:lvl7pPr marL="2971635" indent="-228587" defTabSz="931811" eaLnBrk="0" fontAlgn="base" hangingPunct="0">
              <a:spcBef>
                <a:spcPct val="30000"/>
              </a:spcBef>
              <a:spcAft>
                <a:spcPct val="0"/>
              </a:spcAft>
              <a:defRPr sz="1200">
                <a:solidFill>
                  <a:schemeClr val="tx1"/>
                </a:solidFill>
                <a:latin typeface="Arial" charset="0"/>
              </a:defRPr>
            </a:lvl7pPr>
            <a:lvl8pPr marL="3428810" indent="-228587" defTabSz="931811" eaLnBrk="0" fontAlgn="base" hangingPunct="0">
              <a:spcBef>
                <a:spcPct val="30000"/>
              </a:spcBef>
              <a:spcAft>
                <a:spcPct val="0"/>
              </a:spcAft>
              <a:defRPr sz="1200">
                <a:solidFill>
                  <a:schemeClr val="tx1"/>
                </a:solidFill>
                <a:latin typeface="Arial" charset="0"/>
              </a:defRPr>
            </a:lvl8pPr>
            <a:lvl9pPr marL="3885985" indent="-228587" defTabSz="931811"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 Assisted Services – you will need to meet WIOA requirements in order to access these services which may include Job Search Assistance, Educational Opportunities, and assistance with various barriers to employment, like Housing Assistance, child care assistance, and transportation needs.  These services may be provided by WFC or through referrals to other community resources </a:t>
            </a:r>
          </a:p>
          <a:p>
            <a:endParaRPr lang="en-US" dirty="0" smtClean="0"/>
          </a:p>
          <a:p>
            <a:r>
              <a:rPr lang="en-US" dirty="0" smtClean="0"/>
              <a:t>Staff assisted services are not an entitlement,  services are available based on individual need and is determined on an individual basis. </a:t>
            </a:r>
          </a:p>
          <a:p>
            <a:endParaRPr lang="en-US" dirty="0" smtClean="0"/>
          </a:p>
          <a:p>
            <a:r>
              <a:rPr lang="en-US" dirty="0" smtClean="0"/>
              <a:t>Remember, if you have access to staff assisted services you also have access to all of the Universal or Self- Directed services.</a:t>
            </a:r>
          </a:p>
          <a:p>
            <a:endParaRPr lang="en-US" dirty="0" smtClean="0"/>
          </a:p>
          <a:p>
            <a:r>
              <a:rPr lang="en-US" dirty="0" smtClean="0"/>
              <a:t>Job readiness workshops include: Help creating a resume, Reviewing do’s and don’ts for an interview, how to be aggressive with your job search, creating a cover letter, conducting an electronic job search, following up with an employer, and computer workshop. </a:t>
            </a:r>
          </a:p>
          <a:p>
            <a:endParaRPr lang="en-US" dirty="0"/>
          </a:p>
        </p:txBody>
      </p:sp>
      <p:sp>
        <p:nvSpPr>
          <p:cNvPr id="4" name="Slide Number Placeholder 3"/>
          <p:cNvSpPr>
            <a:spLocks noGrp="1"/>
          </p:cNvSpPr>
          <p:nvPr>
            <p:ph type="sldNum" sz="quarter" idx="10"/>
          </p:nvPr>
        </p:nvSpPr>
        <p:spPr/>
        <p:txBody>
          <a:bodyPr/>
          <a:lstStyle/>
          <a:p>
            <a:fld id="{0B4FAC5A-6323-4BC8-AAC7-C5B37B728735}" type="slidenum">
              <a:rPr lang="en-US" smtClean="0"/>
              <a:t>19</a:t>
            </a:fld>
            <a:endParaRPr lang="en-US" dirty="0"/>
          </a:p>
        </p:txBody>
      </p:sp>
    </p:spTree>
    <p:extLst>
      <p:ext uri="{BB962C8B-B14F-4D97-AF65-F5344CB8AC3E}">
        <p14:creationId xmlns:p14="http://schemas.microsoft.com/office/powerpoint/2010/main" val="3288639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solidFill>
                  <a:schemeClr val="accent2"/>
                </a:solidFill>
                <a:uFill>
                  <a:solidFill>
                    <a:schemeClr val="accent2"/>
                  </a:solidFill>
                </a:uFill>
              </a:rPr>
              <a:t>Assessment requirements: To give you the best possible chance to succeed  in your chosen career goal we have established minimum assessment requirements for demand  occupations.  Please understand that we do not want to set you up for failure.</a:t>
            </a:r>
          </a:p>
          <a:p>
            <a:pPr>
              <a:defRPr/>
            </a:pPr>
            <a:endParaRPr lang="en-US" b="1" i="1" u="sng" dirty="0" smtClean="0">
              <a:solidFill>
                <a:schemeClr val="accent2"/>
              </a:solidFill>
              <a:uFill>
                <a:solidFill>
                  <a:schemeClr val="accent2"/>
                </a:solidFill>
              </a:uFill>
            </a:endParaRPr>
          </a:p>
          <a:p>
            <a:pPr>
              <a:defRPr/>
            </a:pPr>
            <a:r>
              <a:rPr lang="en-US" dirty="0" smtClean="0">
                <a:solidFill>
                  <a:schemeClr val="accent2"/>
                </a:solidFill>
                <a:uFill>
                  <a:solidFill>
                    <a:schemeClr val="accent2"/>
                  </a:solidFill>
                </a:uFill>
              </a:rPr>
              <a:t>Your WorkKeys scores must meet minimum required for the occupation.  CASAS  Reading and Math scores must be at 9</a:t>
            </a:r>
            <a:r>
              <a:rPr lang="en-US" baseline="30000" dirty="0" smtClean="0">
                <a:solidFill>
                  <a:schemeClr val="accent2"/>
                </a:solidFill>
                <a:uFill>
                  <a:solidFill>
                    <a:schemeClr val="accent2"/>
                  </a:solidFill>
                </a:uFill>
              </a:rPr>
              <a:t>th</a:t>
            </a:r>
            <a:r>
              <a:rPr lang="en-US" dirty="0" smtClean="0">
                <a:solidFill>
                  <a:schemeClr val="accent2"/>
                </a:solidFill>
                <a:uFill>
                  <a:solidFill>
                    <a:schemeClr val="accent2"/>
                  </a:solidFill>
                </a:uFill>
              </a:rPr>
              <a:t> grade or above for all training, except for Professional Truck Driver, which required 6</a:t>
            </a:r>
            <a:r>
              <a:rPr lang="en-US" baseline="30000" dirty="0" smtClean="0">
                <a:solidFill>
                  <a:schemeClr val="accent2"/>
                </a:solidFill>
                <a:uFill>
                  <a:solidFill>
                    <a:schemeClr val="accent2"/>
                  </a:solidFill>
                </a:uFill>
              </a:rPr>
              <a:t>th</a:t>
            </a:r>
            <a:r>
              <a:rPr lang="en-US" dirty="0" smtClean="0">
                <a:solidFill>
                  <a:schemeClr val="accent2"/>
                </a:solidFill>
                <a:uFill>
                  <a:solidFill>
                    <a:schemeClr val="accent2"/>
                  </a:solidFill>
                </a:uFill>
              </a:rPr>
              <a:t> grade. </a:t>
            </a:r>
          </a:p>
          <a:p>
            <a:pPr>
              <a:defRPr/>
            </a:pPr>
            <a:endParaRPr lang="en-US" dirty="0" smtClean="0">
              <a:solidFill>
                <a:schemeClr val="accent2"/>
              </a:solidFill>
              <a:uFill>
                <a:solidFill>
                  <a:schemeClr val="accent2"/>
                </a:solidFill>
              </a:uFill>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9A0318B-FAB6-4070-9769-C24F36588455}" type="slidenum">
              <a:rPr lang="en-US" altLang="en-US" smtClean="0"/>
              <a:pPr eaLnBrk="1" hangingPunct="1">
                <a:spcBef>
                  <a:spcPct val="0"/>
                </a:spcBef>
              </a:pPr>
              <a:t>20</a:t>
            </a:fld>
            <a:endParaRPr lang="en-US" altLang="en-US" dirty="0" smtClean="0"/>
          </a:p>
        </p:txBody>
      </p:sp>
      <p:sp>
        <p:nvSpPr>
          <p:cNvPr id="604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Explain what “entitlement” means</a:t>
            </a:r>
          </a:p>
          <a:p>
            <a:endParaRPr lang="en-US" altLang="en-US" dirty="0" smtClean="0"/>
          </a:p>
          <a:p>
            <a:r>
              <a:rPr lang="en-US" altLang="en-US" dirty="0" smtClean="0"/>
              <a:t>An entitlement is a guarantee of access to benefits based on established rights or by legislation, such as CalWorks, Food Stamps or SSI.  WIOA is not an entitlement program,  </a:t>
            </a:r>
            <a:r>
              <a:rPr lang="en-US" altLang="en-US" b="1" dirty="0" smtClean="0">
                <a:solidFill>
                  <a:srgbClr val="FF0000"/>
                </a:solidFill>
              </a:rPr>
              <a:t>{ADD</a:t>
            </a:r>
            <a:r>
              <a:rPr lang="en-US" altLang="en-US" b="1" baseline="0" dirty="0" smtClean="0">
                <a:solidFill>
                  <a:srgbClr val="FF0000"/>
                </a:solidFill>
              </a:rPr>
              <a:t> MININAL ELIGIBILITY VERBIAGE} </a:t>
            </a:r>
            <a:r>
              <a:rPr lang="en-US" altLang="en-US" dirty="0" smtClean="0"/>
              <a:t>being deemed eligible for the program does not guarantee you services. </a:t>
            </a:r>
          </a:p>
          <a:p>
            <a:endParaRPr lang="en-US" altLang="en-US" dirty="0" smtClean="0"/>
          </a:p>
          <a:p>
            <a:r>
              <a:rPr lang="en-US" altLang="en-US" dirty="0" smtClean="0"/>
              <a:t>25K people visit the One Stop System each year.  We only have the ability to serve 1,500 in Individual Career services.  So those of you that  are referred to WIOA will be held to high standards. </a:t>
            </a:r>
          </a:p>
        </p:txBody>
      </p:sp>
      <p:sp>
        <p:nvSpPr>
          <p:cNvPr id="624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spcBef>
                <a:spcPct val="30000"/>
              </a:spcBef>
              <a:defRPr sz="1200">
                <a:solidFill>
                  <a:schemeClr val="tx1"/>
                </a:solidFill>
                <a:latin typeface="Arial" charset="0"/>
              </a:defRPr>
            </a:lvl1pPr>
            <a:lvl2pPr marL="742909" indent="-285734" defTabSz="931811" eaLnBrk="0" hangingPunct="0">
              <a:spcBef>
                <a:spcPct val="30000"/>
              </a:spcBef>
              <a:defRPr sz="1200">
                <a:solidFill>
                  <a:schemeClr val="tx1"/>
                </a:solidFill>
                <a:latin typeface="Arial" charset="0"/>
              </a:defRPr>
            </a:lvl2pPr>
            <a:lvl3pPr marL="1142937" indent="-228587" defTabSz="931811" eaLnBrk="0" hangingPunct="0">
              <a:spcBef>
                <a:spcPct val="30000"/>
              </a:spcBef>
              <a:defRPr sz="1200">
                <a:solidFill>
                  <a:schemeClr val="tx1"/>
                </a:solidFill>
                <a:latin typeface="Arial" charset="0"/>
              </a:defRPr>
            </a:lvl3pPr>
            <a:lvl4pPr marL="1600112" indent="-228587" defTabSz="931811" eaLnBrk="0" hangingPunct="0">
              <a:spcBef>
                <a:spcPct val="30000"/>
              </a:spcBef>
              <a:defRPr sz="1200">
                <a:solidFill>
                  <a:schemeClr val="tx1"/>
                </a:solidFill>
                <a:latin typeface="Arial" charset="0"/>
              </a:defRPr>
            </a:lvl4pPr>
            <a:lvl5pPr marL="2057287" indent="-228587" defTabSz="931811" eaLnBrk="0" hangingPunct="0">
              <a:spcBef>
                <a:spcPct val="30000"/>
              </a:spcBef>
              <a:defRPr sz="1200">
                <a:solidFill>
                  <a:schemeClr val="tx1"/>
                </a:solidFill>
                <a:latin typeface="Arial" charset="0"/>
              </a:defRPr>
            </a:lvl5pPr>
            <a:lvl6pPr marL="2514461" indent="-228587" defTabSz="931811" eaLnBrk="0" fontAlgn="base" hangingPunct="0">
              <a:spcBef>
                <a:spcPct val="30000"/>
              </a:spcBef>
              <a:spcAft>
                <a:spcPct val="0"/>
              </a:spcAft>
              <a:defRPr sz="1200">
                <a:solidFill>
                  <a:schemeClr val="tx1"/>
                </a:solidFill>
                <a:latin typeface="Arial" charset="0"/>
              </a:defRPr>
            </a:lvl6pPr>
            <a:lvl7pPr marL="2971635" indent="-228587" defTabSz="931811" eaLnBrk="0" fontAlgn="base" hangingPunct="0">
              <a:spcBef>
                <a:spcPct val="30000"/>
              </a:spcBef>
              <a:spcAft>
                <a:spcPct val="0"/>
              </a:spcAft>
              <a:defRPr sz="1200">
                <a:solidFill>
                  <a:schemeClr val="tx1"/>
                </a:solidFill>
                <a:latin typeface="Arial" charset="0"/>
              </a:defRPr>
            </a:lvl7pPr>
            <a:lvl8pPr marL="3428810" indent="-228587" defTabSz="931811" eaLnBrk="0" fontAlgn="base" hangingPunct="0">
              <a:spcBef>
                <a:spcPct val="30000"/>
              </a:spcBef>
              <a:spcAft>
                <a:spcPct val="0"/>
              </a:spcAft>
              <a:defRPr sz="1200">
                <a:solidFill>
                  <a:schemeClr val="tx1"/>
                </a:solidFill>
                <a:latin typeface="Arial" charset="0"/>
              </a:defRPr>
            </a:lvl8pPr>
            <a:lvl9pPr marL="3885985" indent="-228587" defTabSz="931811"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dirty="0" smtClean="0"/>
          </a:p>
        </p:txBody>
      </p:sp>
      <p:sp>
        <p:nvSpPr>
          <p:cNvPr id="624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spcBef>
                <a:spcPct val="30000"/>
              </a:spcBef>
              <a:defRPr sz="1200">
                <a:solidFill>
                  <a:schemeClr val="tx1"/>
                </a:solidFill>
                <a:latin typeface="Arial" charset="0"/>
              </a:defRPr>
            </a:lvl1pPr>
            <a:lvl2pPr marL="742909" indent="-285734" defTabSz="931811" eaLnBrk="0" hangingPunct="0">
              <a:spcBef>
                <a:spcPct val="30000"/>
              </a:spcBef>
              <a:defRPr sz="1200">
                <a:solidFill>
                  <a:schemeClr val="tx1"/>
                </a:solidFill>
                <a:latin typeface="Arial" charset="0"/>
              </a:defRPr>
            </a:lvl2pPr>
            <a:lvl3pPr marL="1142937" indent="-228587" defTabSz="931811" eaLnBrk="0" hangingPunct="0">
              <a:spcBef>
                <a:spcPct val="30000"/>
              </a:spcBef>
              <a:defRPr sz="1200">
                <a:solidFill>
                  <a:schemeClr val="tx1"/>
                </a:solidFill>
                <a:latin typeface="Arial" charset="0"/>
              </a:defRPr>
            </a:lvl3pPr>
            <a:lvl4pPr marL="1600112" indent="-228587" defTabSz="931811" eaLnBrk="0" hangingPunct="0">
              <a:spcBef>
                <a:spcPct val="30000"/>
              </a:spcBef>
              <a:defRPr sz="1200">
                <a:solidFill>
                  <a:schemeClr val="tx1"/>
                </a:solidFill>
                <a:latin typeface="Arial" charset="0"/>
              </a:defRPr>
            </a:lvl4pPr>
            <a:lvl5pPr marL="2057287" indent="-228587" defTabSz="931811" eaLnBrk="0" hangingPunct="0">
              <a:spcBef>
                <a:spcPct val="30000"/>
              </a:spcBef>
              <a:defRPr sz="1200">
                <a:solidFill>
                  <a:schemeClr val="tx1"/>
                </a:solidFill>
                <a:latin typeface="Arial" charset="0"/>
              </a:defRPr>
            </a:lvl5pPr>
            <a:lvl6pPr marL="2514461" indent="-228587" defTabSz="931811" eaLnBrk="0" fontAlgn="base" hangingPunct="0">
              <a:spcBef>
                <a:spcPct val="30000"/>
              </a:spcBef>
              <a:spcAft>
                <a:spcPct val="0"/>
              </a:spcAft>
              <a:defRPr sz="1200">
                <a:solidFill>
                  <a:schemeClr val="tx1"/>
                </a:solidFill>
                <a:latin typeface="Arial" charset="0"/>
              </a:defRPr>
            </a:lvl6pPr>
            <a:lvl7pPr marL="2971635" indent="-228587" defTabSz="931811" eaLnBrk="0" fontAlgn="base" hangingPunct="0">
              <a:spcBef>
                <a:spcPct val="30000"/>
              </a:spcBef>
              <a:spcAft>
                <a:spcPct val="0"/>
              </a:spcAft>
              <a:defRPr sz="1200">
                <a:solidFill>
                  <a:schemeClr val="tx1"/>
                </a:solidFill>
                <a:latin typeface="Arial" charset="0"/>
              </a:defRPr>
            </a:lvl7pPr>
            <a:lvl8pPr marL="3428810" indent="-228587" defTabSz="931811" eaLnBrk="0" fontAlgn="base" hangingPunct="0">
              <a:spcBef>
                <a:spcPct val="30000"/>
              </a:spcBef>
              <a:spcAft>
                <a:spcPct val="0"/>
              </a:spcAft>
              <a:defRPr sz="1200">
                <a:solidFill>
                  <a:schemeClr val="tx1"/>
                </a:solidFill>
                <a:latin typeface="Arial" charset="0"/>
              </a:defRPr>
            </a:lvl8pPr>
            <a:lvl9pPr marL="3885985" indent="-228587" defTabSz="93181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FDBBD53-1FF2-42E0-A4E6-76CE1FB16201}" type="slidenum">
              <a:rPr lang="en-US" altLang="en-US" smtClean="0"/>
              <a:pPr eaLnBrk="1" hangingPunct="1">
                <a:spcBef>
                  <a:spcPct val="0"/>
                </a:spcBef>
              </a:pPr>
              <a:t>21</a:t>
            </a:fld>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ln/>
        </p:spPr>
        <p:txBody>
          <a:bodyPr/>
          <a:lstStyle/>
          <a:p>
            <a:pPr>
              <a:defRPr/>
            </a:pPr>
            <a:r>
              <a:rPr lang="en-US" dirty="0" smtClean="0"/>
              <a:t>Job placement is not guaranteed. </a:t>
            </a:r>
          </a:p>
          <a:p>
            <a:pPr>
              <a:defRPr/>
            </a:pPr>
            <a:endParaRPr lang="en-US" sz="800" dirty="0"/>
          </a:p>
          <a:p>
            <a:pPr>
              <a:defRPr/>
            </a:pPr>
            <a:r>
              <a:rPr lang="en-US" dirty="0" smtClean="0"/>
              <a:t>During your participation  you will be required to demonstrate to us that you are the model employee and have what employers are seeking. This is why you will be required to sign the Job Seeker Participation Agreement.  We really want you to succeed.   </a:t>
            </a:r>
          </a:p>
          <a:p>
            <a:pPr>
              <a:defRPr/>
            </a:pPr>
            <a:endParaRPr lang="en-US" sz="800" b="1" i="1" u="sng" dirty="0"/>
          </a:p>
          <a:p>
            <a:pPr>
              <a:defRPr/>
            </a:pPr>
            <a:r>
              <a:rPr lang="en-US" dirty="0" smtClean="0"/>
              <a:t>Discuss Job Seeker Agreement , which outlines the job seekers requirements for commitment, dedication and active participation while in the program.   It is the job seekers responsibility to comply with all requirements in the agreement.</a:t>
            </a:r>
          </a:p>
          <a:p>
            <a:pPr>
              <a:defRPr/>
            </a:pPr>
            <a:endParaRPr lang="en-US" sz="800" b="1" i="1" u="sng" dirty="0"/>
          </a:p>
          <a:p>
            <a:pPr>
              <a:defRPr/>
            </a:pPr>
            <a:r>
              <a:rPr lang="en-US" sz="1100" dirty="0">
                <a:effectLst>
                  <a:outerShdw blurRad="38100" dist="38100" dir="2700000" algn="tl">
                    <a:srgbClr val="000000">
                      <a:alpha val="43137"/>
                    </a:srgbClr>
                  </a:outerShdw>
                </a:effectLst>
              </a:rPr>
              <a:t>Staff will conduct the initial review  of the Job Seeker Agreement at the time of enrollment into staff assisted services.  The job seeker will be required to sign the agreement.   </a:t>
            </a:r>
          </a:p>
          <a:p>
            <a:pPr>
              <a:defRPr/>
            </a:pPr>
            <a:endParaRPr lang="en-US" sz="800" b="1" i="1" u="sng" dirty="0">
              <a:effectLst>
                <a:outerShdw blurRad="38100" dist="38100" dir="2700000" algn="tl">
                  <a:srgbClr val="000000">
                    <a:alpha val="43137"/>
                  </a:srgbClr>
                </a:outerShdw>
              </a:effectLst>
            </a:endParaRPr>
          </a:p>
          <a:p>
            <a:pPr>
              <a:defRPr/>
            </a:pPr>
            <a:r>
              <a:rPr lang="en-US" sz="1100" dirty="0">
                <a:effectLst>
                  <a:outerShdw blurRad="38100" dist="38100" dir="2700000" algn="tl">
                    <a:srgbClr val="000000">
                      <a:alpha val="43137"/>
                    </a:srgbClr>
                  </a:outerShdw>
                </a:effectLst>
              </a:rPr>
              <a:t>Please remember 25K people visit the One Stop System each year.  We only have the ability to serve 1,500 in Individual Career services.  The  is only  awarded to qualified job seekers that successfully complete the job readiness process.  So those of you that  are referred to WIOA will be held to high standards</a:t>
            </a:r>
            <a:r>
              <a:rPr lang="en-US" sz="1000" dirty="0">
                <a:effectLst>
                  <a:outerShdw blurRad="38100" dist="38100" dir="2700000" algn="tl">
                    <a:srgbClr val="000000">
                      <a:alpha val="43137"/>
                    </a:srgbClr>
                  </a:outerShdw>
                </a:effectLst>
              </a:rPr>
              <a:t>. </a:t>
            </a:r>
          </a:p>
          <a:p>
            <a:pPr>
              <a:defRPr/>
            </a:pPr>
            <a:endParaRPr lang="en-US" sz="800" b="1" i="1" u="sng" dirty="0">
              <a:effectLst>
                <a:outerShdw blurRad="38100" dist="38100" dir="2700000" algn="tl">
                  <a:srgbClr val="000000">
                    <a:alpha val="43137"/>
                  </a:srgbClr>
                </a:outerShdw>
              </a:effectLst>
            </a:endParaRPr>
          </a:p>
          <a:p>
            <a:pPr>
              <a:defRPr/>
            </a:pPr>
            <a:endParaRPr lang="en-US" dirty="0" smtClean="0"/>
          </a:p>
          <a:p>
            <a:pPr>
              <a:defRPr/>
            </a:pPr>
            <a:endParaRPr lang="en-US" dirty="0" smtClean="0"/>
          </a:p>
        </p:txBody>
      </p:sp>
      <p:sp>
        <p:nvSpPr>
          <p:cNvPr id="6349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spcBef>
                <a:spcPct val="30000"/>
              </a:spcBef>
              <a:defRPr sz="1200">
                <a:solidFill>
                  <a:schemeClr val="tx1"/>
                </a:solidFill>
                <a:latin typeface="Arial" charset="0"/>
              </a:defRPr>
            </a:lvl1pPr>
            <a:lvl2pPr marL="742909" indent="-285734" defTabSz="931811" eaLnBrk="0" hangingPunct="0">
              <a:spcBef>
                <a:spcPct val="30000"/>
              </a:spcBef>
              <a:defRPr sz="1200">
                <a:solidFill>
                  <a:schemeClr val="tx1"/>
                </a:solidFill>
                <a:latin typeface="Arial" charset="0"/>
              </a:defRPr>
            </a:lvl2pPr>
            <a:lvl3pPr marL="1142937" indent="-228587" defTabSz="931811" eaLnBrk="0" hangingPunct="0">
              <a:spcBef>
                <a:spcPct val="30000"/>
              </a:spcBef>
              <a:defRPr sz="1200">
                <a:solidFill>
                  <a:schemeClr val="tx1"/>
                </a:solidFill>
                <a:latin typeface="Arial" charset="0"/>
              </a:defRPr>
            </a:lvl3pPr>
            <a:lvl4pPr marL="1600112" indent="-228587" defTabSz="931811" eaLnBrk="0" hangingPunct="0">
              <a:spcBef>
                <a:spcPct val="30000"/>
              </a:spcBef>
              <a:defRPr sz="1200">
                <a:solidFill>
                  <a:schemeClr val="tx1"/>
                </a:solidFill>
                <a:latin typeface="Arial" charset="0"/>
              </a:defRPr>
            </a:lvl4pPr>
            <a:lvl5pPr marL="2057287" indent="-228587" defTabSz="931811" eaLnBrk="0" hangingPunct="0">
              <a:spcBef>
                <a:spcPct val="30000"/>
              </a:spcBef>
              <a:defRPr sz="1200">
                <a:solidFill>
                  <a:schemeClr val="tx1"/>
                </a:solidFill>
                <a:latin typeface="Arial" charset="0"/>
              </a:defRPr>
            </a:lvl5pPr>
            <a:lvl6pPr marL="2514461" indent="-228587" defTabSz="931811" eaLnBrk="0" fontAlgn="base" hangingPunct="0">
              <a:spcBef>
                <a:spcPct val="30000"/>
              </a:spcBef>
              <a:spcAft>
                <a:spcPct val="0"/>
              </a:spcAft>
              <a:defRPr sz="1200">
                <a:solidFill>
                  <a:schemeClr val="tx1"/>
                </a:solidFill>
                <a:latin typeface="Arial" charset="0"/>
              </a:defRPr>
            </a:lvl6pPr>
            <a:lvl7pPr marL="2971635" indent="-228587" defTabSz="931811" eaLnBrk="0" fontAlgn="base" hangingPunct="0">
              <a:spcBef>
                <a:spcPct val="30000"/>
              </a:spcBef>
              <a:spcAft>
                <a:spcPct val="0"/>
              </a:spcAft>
              <a:defRPr sz="1200">
                <a:solidFill>
                  <a:schemeClr val="tx1"/>
                </a:solidFill>
                <a:latin typeface="Arial" charset="0"/>
              </a:defRPr>
            </a:lvl7pPr>
            <a:lvl8pPr marL="3428810" indent="-228587" defTabSz="931811" eaLnBrk="0" fontAlgn="base" hangingPunct="0">
              <a:spcBef>
                <a:spcPct val="30000"/>
              </a:spcBef>
              <a:spcAft>
                <a:spcPct val="0"/>
              </a:spcAft>
              <a:defRPr sz="1200">
                <a:solidFill>
                  <a:schemeClr val="tx1"/>
                </a:solidFill>
                <a:latin typeface="Arial" charset="0"/>
              </a:defRPr>
            </a:lvl8pPr>
            <a:lvl9pPr marL="3885985" indent="-228587" defTabSz="931811"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dirty="0" smtClean="0"/>
          </a:p>
        </p:txBody>
      </p:sp>
      <p:sp>
        <p:nvSpPr>
          <p:cNvPr id="634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spcBef>
                <a:spcPct val="30000"/>
              </a:spcBef>
              <a:defRPr sz="1200">
                <a:solidFill>
                  <a:schemeClr val="tx1"/>
                </a:solidFill>
                <a:latin typeface="Arial" charset="0"/>
              </a:defRPr>
            </a:lvl1pPr>
            <a:lvl2pPr marL="742909" indent="-285734" defTabSz="931811" eaLnBrk="0" hangingPunct="0">
              <a:spcBef>
                <a:spcPct val="30000"/>
              </a:spcBef>
              <a:defRPr sz="1200">
                <a:solidFill>
                  <a:schemeClr val="tx1"/>
                </a:solidFill>
                <a:latin typeface="Arial" charset="0"/>
              </a:defRPr>
            </a:lvl2pPr>
            <a:lvl3pPr marL="1142937" indent="-228587" defTabSz="931811" eaLnBrk="0" hangingPunct="0">
              <a:spcBef>
                <a:spcPct val="30000"/>
              </a:spcBef>
              <a:defRPr sz="1200">
                <a:solidFill>
                  <a:schemeClr val="tx1"/>
                </a:solidFill>
                <a:latin typeface="Arial" charset="0"/>
              </a:defRPr>
            </a:lvl3pPr>
            <a:lvl4pPr marL="1600112" indent="-228587" defTabSz="931811" eaLnBrk="0" hangingPunct="0">
              <a:spcBef>
                <a:spcPct val="30000"/>
              </a:spcBef>
              <a:defRPr sz="1200">
                <a:solidFill>
                  <a:schemeClr val="tx1"/>
                </a:solidFill>
                <a:latin typeface="Arial" charset="0"/>
              </a:defRPr>
            </a:lvl4pPr>
            <a:lvl5pPr marL="2057287" indent="-228587" defTabSz="931811" eaLnBrk="0" hangingPunct="0">
              <a:spcBef>
                <a:spcPct val="30000"/>
              </a:spcBef>
              <a:defRPr sz="1200">
                <a:solidFill>
                  <a:schemeClr val="tx1"/>
                </a:solidFill>
                <a:latin typeface="Arial" charset="0"/>
              </a:defRPr>
            </a:lvl5pPr>
            <a:lvl6pPr marL="2514461" indent="-228587" defTabSz="931811" eaLnBrk="0" fontAlgn="base" hangingPunct="0">
              <a:spcBef>
                <a:spcPct val="30000"/>
              </a:spcBef>
              <a:spcAft>
                <a:spcPct val="0"/>
              </a:spcAft>
              <a:defRPr sz="1200">
                <a:solidFill>
                  <a:schemeClr val="tx1"/>
                </a:solidFill>
                <a:latin typeface="Arial" charset="0"/>
              </a:defRPr>
            </a:lvl6pPr>
            <a:lvl7pPr marL="2971635" indent="-228587" defTabSz="931811" eaLnBrk="0" fontAlgn="base" hangingPunct="0">
              <a:spcBef>
                <a:spcPct val="30000"/>
              </a:spcBef>
              <a:spcAft>
                <a:spcPct val="0"/>
              </a:spcAft>
              <a:defRPr sz="1200">
                <a:solidFill>
                  <a:schemeClr val="tx1"/>
                </a:solidFill>
                <a:latin typeface="Arial" charset="0"/>
              </a:defRPr>
            </a:lvl7pPr>
            <a:lvl8pPr marL="3428810" indent="-228587" defTabSz="931811" eaLnBrk="0" fontAlgn="base" hangingPunct="0">
              <a:spcBef>
                <a:spcPct val="30000"/>
              </a:spcBef>
              <a:spcAft>
                <a:spcPct val="0"/>
              </a:spcAft>
              <a:defRPr sz="1200">
                <a:solidFill>
                  <a:schemeClr val="tx1"/>
                </a:solidFill>
                <a:latin typeface="Arial" charset="0"/>
              </a:defRPr>
            </a:lvl8pPr>
            <a:lvl9pPr marL="3885985" indent="-228587" defTabSz="93181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F252D74-CE23-4719-94BA-ED9AF7A9580E}" type="slidenum">
              <a:rPr lang="en-US" altLang="en-US" smtClean="0"/>
              <a:pPr eaLnBrk="1" hangingPunct="1">
                <a:spcBef>
                  <a:spcPct val="0"/>
                </a:spcBef>
              </a:pPr>
              <a:t>22</a:t>
            </a:fld>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spcBef>
                <a:spcPct val="30000"/>
              </a:spcBef>
              <a:defRPr sz="1200">
                <a:solidFill>
                  <a:schemeClr val="tx1"/>
                </a:solidFill>
                <a:latin typeface="Arial" charset="0"/>
              </a:defRPr>
            </a:lvl1pPr>
            <a:lvl2pPr marL="742909" indent="-285734" defTabSz="931811" eaLnBrk="0" hangingPunct="0">
              <a:spcBef>
                <a:spcPct val="30000"/>
              </a:spcBef>
              <a:defRPr sz="1200">
                <a:solidFill>
                  <a:schemeClr val="tx1"/>
                </a:solidFill>
                <a:latin typeface="Arial" charset="0"/>
              </a:defRPr>
            </a:lvl2pPr>
            <a:lvl3pPr marL="1142937" indent="-228587" defTabSz="931811" eaLnBrk="0" hangingPunct="0">
              <a:spcBef>
                <a:spcPct val="30000"/>
              </a:spcBef>
              <a:defRPr sz="1200">
                <a:solidFill>
                  <a:schemeClr val="tx1"/>
                </a:solidFill>
                <a:latin typeface="Arial" charset="0"/>
              </a:defRPr>
            </a:lvl3pPr>
            <a:lvl4pPr marL="1600112" indent="-228587" defTabSz="931811" eaLnBrk="0" hangingPunct="0">
              <a:spcBef>
                <a:spcPct val="30000"/>
              </a:spcBef>
              <a:defRPr sz="1200">
                <a:solidFill>
                  <a:schemeClr val="tx1"/>
                </a:solidFill>
                <a:latin typeface="Arial" charset="0"/>
              </a:defRPr>
            </a:lvl4pPr>
            <a:lvl5pPr marL="2057287" indent="-228587" defTabSz="931811" eaLnBrk="0" hangingPunct="0">
              <a:spcBef>
                <a:spcPct val="30000"/>
              </a:spcBef>
              <a:defRPr sz="1200">
                <a:solidFill>
                  <a:schemeClr val="tx1"/>
                </a:solidFill>
                <a:latin typeface="Arial" charset="0"/>
              </a:defRPr>
            </a:lvl5pPr>
            <a:lvl6pPr marL="2514461" indent="-228587" defTabSz="931811" eaLnBrk="0" fontAlgn="base" hangingPunct="0">
              <a:spcBef>
                <a:spcPct val="30000"/>
              </a:spcBef>
              <a:spcAft>
                <a:spcPct val="0"/>
              </a:spcAft>
              <a:defRPr sz="1200">
                <a:solidFill>
                  <a:schemeClr val="tx1"/>
                </a:solidFill>
                <a:latin typeface="Arial" charset="0"/>
              </a:defRPr>
            </a:lvl6pPr>
            <a:lvl7pPr marL="2971635" indent="-228587" defTabSz="931811" eaLnBrk="0" fontAlgn="base" hangingPunct="0">
              <a:spcBef>
                <a:spcPct val="30000"/>
              </a:spcBef>
              <a:spcAft>
                <a:spcPct val="0"/>
              </a:spcAft>
              <a:defRPr sz="1200">
                <a:solidFill>
                  <a:schemeClr val="tx1"/>
                </a:solidFill>
                <a:latin typeface="Arial" charset="0"/>
              </a:defRPr>
            </a:lvl7pPr>
            <a:lvl8pPr marL="3428810" indent="-228587" defTabSz="931811" eaLnBrk="0" fontAlgn="base" hangingPunct="0">
              <a:spcBef>
                <a:spcPct val="30000"/>
              </a:spcBef>
              <a:spcAft>
                <a:spcPct val="0"/>
              </a:spcAft>
              <a:defRPr sz="1200">
                <a:solidFill>
                  <a:schemeClr val="tx1"/>
                </a:solidFill>
                <a:latin typeface="Arial" charset="0"/>
              </a:defRPr>
            </a:lvl8pPr>
            <a:lvl9pPr marL="3885985" indent="-228587" defTabSz="93181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9D1F179-2B88-468C-99B9-A700C8FD6AF6}" type="slidenum">
              <a:rPr lang="en-US" altLang="en-US" smtClean="0"/>
              <a:pPr eaLnBrk="1" hangingPunct="1">
                <a:spcBef>
                  <a:spcPct val="0"/>
                </a:spcBef>
              </a:pPr>
              <a:t>23</a:t>
            </a:fld>
            <a:endParaRPr lang="en-US" altLang="en-US" dirty="0" smtClean="0"/>
          </a:p>
        </p:txBody>
      </p:sp>
      <p:sp>
        <p:nvSpPr>
          <p:cNvPr id="6451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spcBef>
                <a:spcPct val="30000"/>
              </a:spcBef>
              <a:defRPr sz="1200">
                <a:solidFill>
                  <a:schemeClr val="tx1"/>
                </a:solidFill>
                <a:latin typeface="Arial" charset="0"/>
              </a:defRPr>
            </a:lvl1pPr>
            <a:lvl2pPr marL="742909" indent="-285734" defTabSz="931811" eaLnBrk="0" hangingPunct="0">
              <a:spcBef>
                <a:spcPct val="30000"/>
              </a:spcBef>
              <a:defRPr sz="1200">
                <a:solidFill>
                  <a:schemeClr val="tx1"/>
                </a:solidFill>
                <a:latin typeface="Arial" charset="0"/>
              </a:defRPr>
            </a:lvl2pPr>
            <a:lvl3pPr marL="1142937" indent="-228587" defTabSz="931811" eaLnBrk="0" hangingPunct="0">
              <a:spcBef>
                <a:spcPct val="30000"/>
              </a:spcBef>
              <a:defRPr sz="1200">
                <a:solidFill>
                  <a:schemeClr val="tx1"/>
                </a:solidFill>
                <a:latin typeface="Arial" charset="0"/>
              </a:defRPr>
            </a:lvl3pPr>
            <a:lvl4pPr marL="1600112" indent="-228587" defTabSz="931811" eaLnBrk="0" hangingPunct="0">
              <a:spcBef>
                <a:spcPct val="30000"/>
              </a:spcBef>
              <a:defRPr sz="1200">
                <a:solidFill>
                  <a:schemeClr val="tx1"/>
                </a:solidFill>
                <a:latin typeface="Arial" charset="0"/>
              </a:defRPr>
            </a:lvl4pPr>
            <a:lvl5pPr marL="2057287" indent="-228587" defTabSz="931811" eaLnBrk="0" hangingPunct="0">
              <a:spcBef>
                <a:spcPct val="30000"/>
              </a:spcBef>
              <a:defRPr sz="1200">
                <a:solidFill>
                  <a:schemeClr val="tx1"/>
                </a:solidFill>
                <a:latin typeface="Arial" charset="0"/>
              </a:defRPr>
            </a:lvl5pPr>
            <a:lvl6pPr marL="2514461" indent="-228587" defTabSz="931811" eaLnBrk="0" fontAlgn="base" hangingPunct="0">
              <a:spcBef>
                <a:spcPct val="30000"/>
              </a:spcBef>
              <a:spcAft>
                <a:spcPct val="0"/>
              </a:spcAft>
              <a:defRPr sz="1200">
                <a:solidFill>
                  <a:schemeClr val="tx1"/>
                </a:solidFill>
                <a:latin typeface="Arial" charset="0"/>
              </a:defRPr>
            </a:lvl6pPr>
            <a:lvl7pPr marL="2971635" indent="-228587" defTabSz="931811" eaLnBrk="0" fontAlgn="base" hangingPunct="0">
              <a:spcBef>
                <a:spcPct val="30000"/>
              </a:spcBef>
              <a:spcAft>
                <a:spcPct val="0"/>
              </a:spcAft>
              <a:defRPr sz="1200">
                <a:solidFill>
                  <a:schemeClr val="tx1"/>
                </a:solidFill>
                <a:latin typeface="Arial" charset="0"/>
              </a:defRPr>
            </a:lvl7pPr>
            <a:lvl8pPr marL="3428810" indent="-228587" defTabSz="931811" eaLnBrk="0" fontAlgn="base" hangingPunct="0">
              <a:spcBef>
                <a:spcPct val="30000"/>
              </a:spcBef>
              <a:spcAft>
                <a:spcPct val="0"/>
              </a:spcAft>
              <a:defRPr sz="1200">
                <a:solidFill>
                  <a:schemeClr val="tx1"/>
                </a:solidFill>
                <a:latin typeface="Arial" charset="0"/>
              </a:defRPr>
            </a:lvl8pPr>
            <a:lvl9pPr marL="3885985" indent="-228587" defTabSz="931811"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spcBef>
                <a:spcPct val="30000"/>
              </a:spcBef>
              <a:defRPr sz="1200">
                <a:solidFill>
                  <a:schemeClr val="tx1"/>
                </a:solidFill>
                <a:latin typeface="Arial" charset="0"/>
              </a:defRPr>
            </a:lvl1pPr>
            <a:lvl2pPr marL="742909" indent="-285734" defTabSz="931811" eaLnBrk="0" hangingPunct="0">
              <a:spcBef>
                <a:spcPct val="30000"/>
              </a:spcBef>
              <a:defRPr sz="1200">
                <a:solidFill>
                  <a:schemeClr val="tx1"/>
                </a:solidFill>
                <a:latin typeface="Arial" charset="0"/>
              </a:defRPr>
            </a:lvl2pPr>
            <a:lvl3pPr marL="1142937" indent="-228587" defTabSz="931811" eaLnBrk="0" hangingPunct="0">
              <a:spcBef>
                <a:spcPct val="30000"/>
              </a:spcBef>
              <a:defRPr sz="1200">
                <a:solidFill>
                  <a:schemeClr val="tx1"/>
                </a:solidFill>
                <a:latin typeface="Arial" charset="0"/>
              </a:defRPr>
            </a:lvl3pPr>
            <a:lvl4pPr marL="1600112" indent="-228587" defTabSz="931811" eaLnBrk="0" hangingPunct="0">
              <a:spcBef>
                <a:spcPct val="30000"/>
              </a:spcBef>
              <a:defRPr sz="1200">
                <a:solidFill>
                  <a:schemeClr val="tx1"/>
                </a:solidFill>
                <a:latin typeface="Arial" charset="0"/>
              </a:defRPr>
            </a:lvl4pPr>
            <a:lvl5pPr marL="2057287" indent="-228587" defTabSz="931811" eaLnBrk="0" hangingPunct="0">
              <a:spcBef>
                <a:spcPct val="30000"/>
              </a:spcBef>
              <a:defRPr sz="1200">
                <a:solidFill>
                  <a:schemeClr val="tx1"/>
                </a:solidFill>
                <a:latin typeface="Arial" charset="0"/>
              </a:defRPr>
            </a:lvl5pPr>
            <a:lvl6pPr marL="2514461" indent="-228587" defTabSz="931811" eaLnBrk="0" fontAlgn="base" hangingPunct="0">
              <a:spcBef>
                <a:spcPct val="30000"/>
              </a:spcBef>
              <a:spcAft>
                <a:spcPct val="0"/>
              </a:spcAft>
              <a:defRPr sz="1200">
                <a:solidFill>
                  <a:schemeClr val="tx1"/>
                </a:solidFill>
                <a:latin typeface="Arial" charset="0"/>
              </a:defRPr>
            </a:lvl6pPr>
            <a:lvl7pPr marL="2971635" indent="-228587" defTabSz="931811" eaLnBrk="0" fontAlgn="base" hangingPunct="0">
              <a:spcBef>
                <a:spcPct val="30000"/>
              </a:spcBef>
              <a:spcAft>
                <a:spcPct val="0"/>
              </a:spcAft>
              <a:defRPr sz="1200">
                <a:solidFill>
                  <a:schemeClr val="tx1"/>
                </a:solidFill>
                <a:latin typeface="Arial" charset="0"/>
              </a:defRPr>
            </a:lvl7pPr>
            <a:lvl8pPr marL="3428810" indent="-228587" defTabSz="931811" eaLnBrk="0" fontAlgn="base" hangingPunct="0">
              <a:spcBef>
                <a:spcPct val="30000"/>
              </a:spcBef>
              <a:spcAft>
                <a:spcPct val="0"/>
              </a:spcAft>
              <a:defRPr sz="1200">
                <a:solidFill>
                  <a:schemeClr val="tx1"/>
                </a:solidFill>
                <a:latin typeface="Arial" charset="0"/>
              </a:defRPr>
            </a:lvl8pPr>
            <a:lvl9pPr marL="3885985" indent="-228587" defTabSz="93181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83C737E-3200-4906-9532-0CC7F6334789}" type="slidenum">
              <a:rPr lang="en-US" altLang="en-US" smtClean="0"/>
              <a:pPr eaLnBrk="1" hangingPunct="1">
                <a:spcBef>
                  <a:spcPct val="0"/>
                </a:spcBef>
              </a:pPr>
              <a:t>24</a:t>
            </a:fld>
            <a:endParaRPr lang="en-US" altLang="en-US" dirty="0" smtClean="0"/>
          </a:p>
        </p:txBody>
      </p:sp>
      <p:sp>
        <p:nvSpPr>
          <p:cNvPr id="6554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spcBef>
                <a:spcPct val="30000"/>
              </a:spcBef>
              <a:defRPr sz="1200">
                <a:solidFill>
                  <a:schemeClr val="tx1"/>
                </a:solidFill>
                <a:latin typeface="Arial" charset="0"/>
              </a:defRPr>
            </a:lvl1pPr>
            <a:lvl2pPr marL="742909" indent="-285734" defTabSz="931811" eaLnBrk="0" hangingPunct="0">
              <a:spcBef>
                <a:spcPct val="30000"/>
              </a:spcBef>
              <a:defRPr sz="1200">
                <a:solidFill>
                  <a:schemeClr val="tx1"/>
                </a:solidFill>
                <a:latin typeface="Arial" charset="0"/>
              </a:defRPr>
            </a:lvl2pPr>
            <a:lvl3pPr marL="1142937" indent="-228587" defTabSz="931811" eaLnBrk="0" hangingPunct="0">
              <a:spcBef>
                <a:spcPct val="30000"/>
              </a:spcBef>
              <a:defRPr sz="1200">
                <a:solidFill>
                  <a:schemeClr val="tx1"/>
                </a:solidFill>
                <a:latin typeface="Arial" charset="0"/>
              </a:defRPr>
            </a:lvl3pPr>
            <a:lvl4pPr marL="1600112" indent="-228587" defTabSz="931811" eaLnBrk="0" hangingPunct="0">
              <a:spcBef>
                <a:spcPct val="30000"/>
              </a:spcBef>
              <a:defRPr sz="1200">
                <a:solidFill>
                  <a:schemeClr val="tx1"/>
                </a:solidFill>
                <a:latin typeface="Arial" charset="0"/>
              </a:defRPr>
            </a:lvl4pPr>
            <a:lvl5pPr marL="2057287" indent="-228587" defTabSz="931811" eaLnBrk="0" hangingPunct="0">
              <a:spcBef>
                <a:spcPct val="30000"/>
              </a:spcBef>
              <a:defRPr sz="1200">
                <a:solidFill>
                  <a:schemeClr val="tx1"/>
                </a:solidFill>
                <a:latin typeface="Arial" charset="0"/>
              </a:defRPr>
            </a:lvl5pPr>
            <a:lvl6pPr marL="2514461" indent="-228587" defTabSz="931811" eaLnBrk="0" fontAlgn="base" hangingPunct="0">
              <a:spcBef>
                <a:spcPct val="30000"/>
              </a:spcBef>
              <a:spcAft>
                <a:spcPct val="0"/>
              </a:spcAft>
              <a:defRPr sz="1200">
                <a:solidFill>
                  <a:schemeClr val="tx1"/>
                </a:solidFill>
                <a:latin typeface="Arial" charset="0"/>
              </a:defRPr>
            </a:lvl6pPr>
            <a:lvl7pPr marL="2971635" indent="-228587" defTabSz="931811" eaLnBrk="0" fontAlgn="base" hangingPunct="0">
              <a:spcBef>
                <a:spcPct val="30000"/>
              </a:spcBef>
              <a:spcAft>
                <a:spcPct val="0"/>
              </a:spcAft>
              <a:defRPr sz="1200">
                <a:solidFill>
                  <a:schemeClr val="tx1"/>
                </a:solidFill>
                <a:latin typeface="Arial" charset="0"/>
              </a:defRPr>
            </a:lvl7pPr>
            <a:lvl8pPr marL="3428810" indent="-228587" defTabSz="931811" eaLnBrk="0" fontAlgn="base" hangingPunct="0">
              <a:spcBef>
                <a:spcPct val="30000"/>
              </a:spcBef>
              <a:spcAft>
                <a:spcPct val="0"/>
              </a:spcAft>
              <a:defRPr sz="1200">
                <a:solidFill>
                  <a:schemeClr val="tx1"/>
                </a:solidFill>
                <a:latin typeface="Arial" charset="0"/>
              </a:defRPr>
            </a:lvl8pPr>
            <a:lvl9pPr marL="3885985" indent="-228587" defTabSz="931811"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Discuss</a:t>
            </a:r>
            <a:r>
              <a:rPr lang="en-US" baseline="0" noProof="0" dirty="0" smtClean="0"/>
              <a:t> the roles and responsibilities of an EO Officer and state the contact person for the One-stop and pass our Discrimination Summary Process Form QUA-031). </a:t>
            </a:r>
          </a:p>
          <a:p>
            <a:endParaRPr lang="en-US" baseline="0" noProof="0" dirty="0" smtClean="0"/>
          </a:p>
          <a:p>
            <a:pPr fontAlgn="base"/>
            <a:endParaRPr lang="en-US" dirty="0"/>
          </a:p>
          <a:p>
            <a:endParaRPr lang="en-US" noProof="0" dirty="0"/>
          </a:p>
        </p:txBody>
      </p:sp>
      <p:sp>
        <p:nvSpPr>
          <p:cNvPr id="4" name="Slide Number Placeholder 3"/>
          <p:cNvSpPr>
            <a:spLocks noGrp="1"/>
          </p:cNvSpPr>
          <p:nvPr>
            <p:ph type="sldNum" sz="quarter" idx="10"/>
          </p:nvPr>
        </p:nvSpPr>
        <p:spPr/>
        <p:txBody>
          <a:bodyPr/>
          <a:lstStyle/>
          <a:p>
            <a:fld id="{0B4FAC5A-6323-4BC8-AAC7-C5B37B728735}" type="slidenum">
              <a:rPr lang="en-US" smtClean="0"/>
              <a:t>25</a:t>
            </a:fld>
            <a:endParaRPr lang="en-US" dirty="0"/>
          </a:p>
        </p:txBody>
      </p:sp>
    </p:spTree>
    <p:extLst>
      <p:ext uri="{BB962C8B-B14F-4D97-AF65-F5344CB8AC3E}">
        <p14:creationId xmlns:p14="http://schemas.microsoft.com/office/powerpoint/2010/main" val="612589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0B4FAC5A-6323-4BC8-AAC7-C5B37B728735}" type="slidenum">
              <a:rPr lang="en-US" smtClean="0"/>
              <a:t>4</a:t>
            </a:fld>
            <a:endParaRPr lang="en-US" dirty="0"/>
          </a:p>
        </p:txBody>
      </p:sp>
    </p:spTree>
    <p:extLst>
      <p:ext uri="{BB962C8B-B14F-4D97-AF65-F5344CB8AC3E}">
        <p14:creationId xmlns:p14="http://schemas.microsoft.com/office/powerpoint/2010/main" val="107976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A0BBAC-D30C-444C-9636-01B2A871E874}" type="slidenum">
              <a:rPr lang="en-US" altLang="en-US" smtClean="0"/>
              <a:pPr eaLnBrk="1" hangingPunct="1">
                <a:spcBef>
                  <a:spcPct val="0"/>
                </a:spcBef>
              </a:pPr>
              <a:t>6</a:t>
            </a:fld>
            <a:endParaRPr lang="en-US" alt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By bringing these agencies together, you, our valued customer will be able to receive the assistance you need. </a:t>
            </a:r>
          </a:p>
          <a:p>
            <a:pPr eaLnBrk="1" hangingPunct="1"/>
            <a:endParaRPr lang="en-US" altLang="en-US" dirty="0" smtClean="0"/>
          </a:p>
          <a:p>
            <a:pPr eaLnBrk="1" hangingPunct="1"/>
            <a:endParaRPr lang="en-US" altLang="en-US" dirty="0" smtClean="0"/>
          </a:p>
        </p:txBody>
      </p:sp>
      <p:sp>
        <p:nvSpPr>
          <p:cNvPr id="460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54326F3-1482-424C-AFEE-E3ACD3203DFD}" type="slidenum">
              <a:rPr lang="en-US" altLang="en-US" smtClean="0"/>
              <a:pPr eaLnBrk="1" hangingPunct="1">
                <a:spcBef>
                  <a:spcPct val="0"/>
                </a:spcBef>
              </a:pPr>
              <a:t>9</a:t>
            </a:fld>
            <a:endParaRPr lang="en-US" alt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000" dirty="0" smtClean="0"/>
              <a:t>Staff is available to assist you in the resource room if you have questions.</a:t>
            </a:r>
          </a:p>
          <a:p>
            <a:pPr eaLnBrk="1" hangingPunct="1">
              <a:lnSpc>
                <a:spcPct val="80000"/>
              </a:lnSpc>
            </a:pPr>
            <a:endParaRPr lang="en-US" altLang="en-US" sz="1000" b="1" i="1" u="sng" dirty="0" smtClean="0"/>
          </a:p>
          <a:p>
            <a:pPr eaLnBrk="1" hangingPunct="1">
              <a:lnSpc>
                <a:spcPct val="80000"/>
              </a:lnSpc>
            </a:pPr>
            <a:r>
              <a:rPr lang="en-US" altLang="en-US" sz="1000" b="1" u="sng" dirty="0" smtClean="0"/>
              <a:t>Note to Presenter:  You may customize slide to add  links available in your service area.  </a:t>
            </a:r>
          </a:p>
          <a:p>
            <a:pPr eaLnBrk="1" hangingPunct="1">
              <a:lnSpc>
                <a:spcPct val="80000"/>
              </a:lnSpc>
            </a:pPr>
            <a:endParaRPr lang="en-US" altLang="en-US" sz="1000" dirty="0" smtClean="0"/>
          </a:p>
        </p:txBody>
      </p:sp>
      <p:sp>
        <p:nvSpPr>
          <p:cNvPr id="491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1" tIns="46587" rIns="93171" bIns="46587" anchor="b"/>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E7FC671-B62C-46F5-9857-A563314AD45F}" type="slidenum">
              <a:rPr lang="en-US" altLang="en-US"/>
              <a:pPr algn="r" eaLnBrk="1" hangingPunct="1">
                <a:spcBef>
                  <a:spcPct val="0"/>
                </a:spcBef>
              </a:pPr>
              <a:t>11</a:t>
            </a:fld>
            <a:endParaRPr lang="en-US" alt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u="sng" dirty="0" smtClean="0"/>
          </a:p>
          <a:p>
            <a:pPr eaLnBrk="1" hangingPunct="1"/>
            <a:r>
              <a:rPr lang="en-US" altLang="en-US" dirty="0" smtClean="0"/>
              <a:t>Presenter to  review the Dress Code in orientation.</a:t>
            </a:r>
          </a:p>
          <a:p>
            <a:pPr eaLnBrk="1" hangingPunct="1"/>
            <a:endParaRPr lang="en-US" altLang="en-US" i="1" dirty="0" smtClean="0"/>
          </a:p>
          <a:p>
            <a:pPr eaLnBrk="1" hangingPunct="1"/>
            <a:r>
              <a:rPr lang="en-US" altLang="en-US" i="1" dirty="0" smtClean="0"/>
              <a:t>You will be required to  dress appropriately during your participation in the program. You should dress professionally  at all times.  </a:t>
            </a:r>
          </a:p>
          <a:p>
            <a:pPr eaLnBrk="1" hangingPunct="1"/>
            <a:endParaRPr lang="en-US" altLang="en-US" b="1" i="1" u="sng" dirty="0" smtClean="0"/>
          </a:p>
          <a:p>
            <a:pPr eaLnBrk="1" hangingPunct="1"/>
            <a:endParaRPr lang="en-US" altLang="en-US" dirty="0" smtClean="0">
              <a:solidFill>
                <a:srgbClr val="FF00FF"/>
              </a:solidFill>
            </a:endParaRPr>
          </a:p>
          <a:p>
            <a:pPr eaLnBrk="1" hangingPunct="1"/>
            <a:endParaRPr lang="en-US" altLang="en-US" dirty="0" smtClean="0">
              <a:solidFill>
                <a:srgbClr val="FF00FF"/>
              </a:solidFill>
            </a:endParaRPr>
          </a:p>
          <a:p>
            <a:pPr eaLnBrk="1" hangingPunct="1"/>
            <a:endParaRPr lang="en-US" altLang="en-US" dirty="0" smtClean="0">
              <a:solidFill>
                <a:schemeClr val="bg1"/>
              </a:solidFill>
            </a:endParaRPr>
          </a:p>
        </p:txBody>
      </p:sp>
      <p:sp>
        <p:nvSpPr>
          <p:cNvPr id="5120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dirty="0" smtClean="0"/>
          </a:p>
        </p:txBody>
      </p:sp>
      <p:sp>
        <p:nvSpPr>
          <p:cNvPr id="5120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0E7422C-DA0D-4B05-97EC-4953D2845E39}" type="slidenum">
              <a:rPr lang="en-US" altLang="en-US" smtClean="0"/>
              <a:pPr eaLnBrk="1" hangingPunct="1">
                <a:spcBef>
                  <a:spcPct val="0"/>
                </a:spcBef>
              </a:pPr>
              <a:t>11</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4" rIns="93166" bIns="46584" anchor="b"/>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4DF5390-9934-4869-9CF8-0AE4332B4976}" type="slidenum">
              <a:rPr lang="en-US" altLang="en-US"/>
              <a:pPr algn="r" eaLnBrk="1" hangingPunct="1">
                <a:spcBef>
                  <a:spcPct val="0"/>
                </a:spcBef>
              </a:pPr>
              <a:t>12</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We are going to review the various services that may be available to you.  Please pull out your Interest Worksheet form.  Do not check any boxes, you will check areas of interest as we review the following slides. </a:t>
            </a:r>
          </a:p>
          <a:p>
            <a:pPr eaLnBrk="1" hangingPunct="1"/>
            <a:endParaRPr lang="en-US" altLang="en-US" dirty="0" smtClean="0"/>
          </a:p>
        </p:txBody>
      </p:sp>
      <p:sp>
        <p:nvSpPr>
          <p:cNvPr id="522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spcBef>
                <a:spcPct val="30000"/>
              </a:spcBef>
              <a:defRPr sz="1200">
                <a:solidFill>
                  <a:schemeClr val="tx1"/>
                </a:solidFill>
                <a:latin typeface="Arial" charset="0"/>
              </a:defRPr>
            </a:lvl1pPr>
            <a:lvl2pPr marL="742909" indent="-285734" defTabSz="931811" eaLnBrk="0" hangingPunct="0">
              <a:spcBef>
                <a:spcPct val="30000"/>
              </a:spcBef>
              <a:defRPr sz="1200">
                <a:solidFill>
                  <a:schemeClr val="tx1"/>
                </a:solidFill>
                <a:latin typeface="Arial" charset="0"/>
              </a:defRPr>
            </a:lvl2pPr>
            <a:lvl3pPr marL="1142937" indent="-228587" defTabSz="931811" eaLnBrk="0" hangingPunct="0">
              <a:spcBef>
                <a:spcPct val="30000"/>
              </a:spcBef>
              <a:defRPr sz="1200">
                <a:solidFill>
                  <a:schemeClr val="tx1"/>
                </a:solidFill>
                <a:latin typeface="Arial" charset="0"/>
              </a:defRPr>
            </a:lvl3pPr>
            <a:lvl4pPr marL="1600112" indent="-228587" defTabSz="931811" eaLnBrk="0" hangingPunct="0">
              <a:spcBef>
                <a:spcPct val="30000"/>
              </a:spcBef>
              <a:defRPr sz="1200">
                <a:solidFill>
                  <a:schemeClr val="tx1"/>
                </a:solidFill>
                <a:latin typeface="Arial" charset="0"/>
              </a:defRPr>
            </a:lvl4pPr>
            <a:lvl5pPr marL="2057287" indent="-228587" defTabSz="931811" eaLnBrk="0" hangingPunct="0">
              <a:spcBef>
                <a:spcPct val="30000"/>
              </a:spcBef>
              <a:defRPr sz="1200">
                <a:solidFill>
                  <a:schemeClr val="tx1"/>
                </a:solidFill>
                <a:latin typeface="Arial" charset="0"/>
              </a:defRPr>
            </a:lvl5pPr>
            <a:lvl6pPr marL="2514461" indent="-228587" defTabSz="931811" eaLnBrk="0" fontAlgn="base" hangingPunct="0">
              <a:spcBef>
                <a:spcPct val="30000"/>
              </a:spcBef>
              <a:spcAft>
                <a:spcPct val="0"/>
              </a:spcAft>
              <a:defRPr sz="1200">
                <a:solidFill>
                  <a:schemeClr val="tx1"/>
                </a:solidFill>
                <a:latin typeface="Arial" charset="0"/>
              </a:defRPr>
            </a:lvl6pPr>
            <a:lvl7pPr marL="2971635" indent="-228587" defTabSz="931811" eaLnBrk="0" fontAlgn="base" hangingPunct="0">
              <a:spcBef>
                <a:spcPct val="30000"/>
              </a:spcBef>
              <a:spcAft>
                <a:spcPct val="0"/>
              </a:spcAft>
              <a:defRPr sz="1200">
                <a:solidFill>
                  <a:schemeClr val="tx1"/>
                </a:solidFill>
                <a:latin typeface="Arial" charset="0"/>
              </a:defRPr>
            </a:lvl7pPr>
            <a:lvl8pPr marL="3428810" indent="-228587" defTabSz="931811" eaLnBrk="0" fontAlgn="base" hangingPunct="0">
              <a:spcBef>
                <a:spcPct val="30000"/>
              </a:spcBef>
              <a:spcAft>
                <a:spcPct val="0"/>
              </a:spcAft>
              <a:defRPr sz="1200">
                <a:solidFill>
                  <a:schemeClr val="tx1"/>
                </a:solidFill>
                <a:latin typeface="Arial" charset="0"/>
              </a:defRPr>
            </a:lvl8pPr>
            <a:lvl9pPr marL="3885985" indent="-228587" defTabSz="931811"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dirty="0" smtClean="0"/>
          </a:p>
        </p:txBody>
      </p:sp>
      <p:sp>
        <p:nvSpPr>
          <p:cNvPr id="522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spcBef>
                <a:spcPct val="30000"/>
              </a:spcBef>
              <a:defRPr sz="1200">
                <a:solidFill>
                  <a:schemeClr val="tx1"/>
                </a:solidFill>
                <a:latin typeface="Arial" charset="0"/>
              </a:defRPr>
            </a:lvl1pPr>
            <a:lvl2pPr marL="742909" indent="-285734" defTabSz="931811" eaLnBrk="0" hangingPunct="0">
              <a:spcBef>
                <a:spcPct val="30000"/>
              </a:spcBef>
              <a:defRPr sz="1200">
                <a:solidFill>
                  <a:schemeClr val="tx1"/>
                </a:solidFill>
                <a:latin typeface="Arial" charset="0"/>
              </a:defRPr>
            </a:lvl2pPr>
            <a:lvl3pPr marL="1142937" indent="-228587" defTabSz="931811" eaLnBrk="0" hangingPunct="0">
              <a:spcBef>
                <a:spcPct val="30000"/>
              </a:spcBef>
              <a:defRPr sz="1200">
                <a:solidFill>
                  <a:schemeClr val="tx1"/>
                </a:solidFill>
                <a:latin typeface="Arial" charset="0"/>
              </a:defRPr>
            </a:lvl3pPr>
            <a:lvl4pPr marL="1600112" indent="-228587" defTabSz="931811" eaLnBrk="0" hangingPunct="0">
              <a:spcBef>
                <a:spcPct val="30000"/>
              </a:spcBef>
              <a:defRPr sz="1200">
                <a:solidFill>
                  <a:schemeClr val="tx1"/>
                </a:solidFill>
                <a:latin typeface="Arial" charset="0"/>
              </a:defRPr>
            </a:lvl4pPr>
            <a:lvl5pPr marL="2057287" indent="-228587" defTabSz="931811" eaLnBrk="0" hangingPunct="0">
              <a:spcBef>
                <a:spcPct val="30000"/>
              </a:spcBef>
              <a:defRPr sz="1200">
                <a:solidFill>
                  <a:schemeClr val="tx1"/>
                </a:solidFill>
                <a:latin typeface="Arial" charset="0"/>
              </a:defRPr>
            </a:lvl5pPr>
            <a:lvl6pPr marL="2514461" indent="-228587" defTabSz="931811" eaLnBrk="0" fontAlgn="base" hangingPunct="0">
              <a:spcBef>
                <a:spcPct val="30000"/>
              </a:spcBef>
              <a:spcAft>
                <a:spcPct val="0"/>
              </a:spcAft>
              <a:defRPr sz="1200">
                <a:solidFill>
                  <a:schemeClr val="tx1"/>
                </a:solidFill>
                <a:latin typeface="Arial" charset="0"/>
              </a:defRPr>
            </a:lvl6pPr>
            <a:lvl7pPr marL="2971635" indent="-228587" defTabSz="931811" eaLnBrk="0" fontAlgn="base" hangingPunct="0">
              <a:spcBef>
                <a:spcPct val="30000"/>
              </a:spcBef>
              <a:spcAft>
                <a:spcPct val="0"/>
              </a:spcAft>
              <a:defRPr sz="1200">
                <a:solidFill>
                  <a:schemeClr val="tx1"/>
                </a:solidFill>
                <a:latin typeface="Arial" charset="0"/>
              </a:defRPr>
            </a:lvl7pPr>
            <a:lvl8pPr marL="3428810" indent="-228587" defTabSz="931811" eaLnBrk="0" fontAlgn="base" hangingPunct="0">
              <a:spcBef>
                <a:spcPct val="30000"/>
              </a:spcBef>
              <a:spcAft>
                <a:spcPct val="0"/>
              </a:spcAft>
              <a:defRPr sz="1200">
                <a:solidFill>
                  <a:schemeClr val="tx1"/>
                </a:solidFill>
                <a:latin typeface="Arial" charset="0"/>
              </a:defRPr>
            </a:lvl8pPr>
            <a:lvl9pPr marL="3885985" indent="-228587" defTabSz="93181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18BD825-9453-44F2-A8F9-AA544DE461CA}" type="slidenum">
              <a:rPr lang="en-US" altLang="en-US" smtClean="0"/>
              <a:pPr eaLnBrk="1" hangingPunct="1">
                <a:spcBef>
                  <a:spcPct val="0"/>
                </a:spcBef>
              </a:pPr>
              <a:t>12</a:t>
            </a:fld>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spcBef>
                <a:spcPct val="30000"/>
              </a:spcBef>
              <a:defRPr sz="1200">
                <a:solidFill>
                  <a:schemeClr val="tx1"/>
                </a:solidFill>
                <a:latin typeface="Arial" charset="0"/>
              </a:defRPr>
            </a:lvl1pPr>
            <a:lvl2pPr marL="742909" indent="-285734" defTabSz="931811" eaLnBrk="0" hangingPunct="0">
              <a:spcBef>
                <a:spcPct val="30000"/>
              </a:spcBef>
              <a:defRPr sz="1200">
                <a:solidFill>
                  <a:schemeClr val="tx1"/>
                </a:solidFill>
                <a:latin typeface="Arial" charset="0"/>
              </a:defRPr>
            </a:lvl2pPr>
            <a:lvl3pPr marL="1142937" indent="-228587" defTabSz="931811" eaLnBrk="0" hangingPunct="0">
              <a:spcBef>
                <a:spcPct val="30000"/>
              </a:spcBef>
              <a:defRPr sz="1200">
                <a:solidFill>
                  <a:schemeClr val="tx1"/>
                </a:solidFill>
                <a:latin typeface="Arial" charset="0"/>
              </a:defRPr>
            </a:lvl3pPr>
            <a:lvl4pPr marL="1600112" indent="-228587" defTabSz="931811" eaLnBrk="0" hangingPunct="0">
              <a:spcBef>
                <a:spcPct val="30000"/>
              </a:spcBef>
              <a:defRPr sz="1200">
                <a:solidFill>
                  <a:schemeClr val="tx1"/>
                </a:solidFill>
                <a:latin typeface="Arial" charset="0"/>
              </a:defRPr>
            </a:lvl4pPr>
            <a:lvl5pPr marL="2057287" indent="-228587" defTabSz="931811" eaLnBrk="0" hangingPunct="0">
              <a:spcBef>
                <a:spcPct val="30000"/>
              </a:spcBef>
              <a:defRPr sz="1200">
                <a:solidFill>
                  <a:schemeClr val="tx1"/>
                </a:solidFill>
                <a:latin typeface="Arial" charset="0"/>
              </a:defRPr>
            </a:lvl5pPr>
            <a:lvl6pPr marL="2514461" indent="-228587" defTabSz="931811" eaLnBrk="0" fontAlgn="base" hangingPunct="0">
              <a:spcBef>
                <a:spcPct val="30000"/>
              </a:spcBef>
              <a:spcAft>
                <a:spcPct val="0"/>
              </a:spcAft>
              <a:defRPr sz="1200">
                <a:solidFill>
                  <a:schemeClr val="tx1"/>
                </a:solidFill>
                <a:latin typeface="Arial" charset="0"/>
              </a:defRPr>
            </a:lvl6pPr>
            <a:lvl7pPr marL="2971635" indent="-228587" defTabSz="931811" eaLnBrk="0" fontAlgn="base" hangingPunct="0">
              <a:spcBef>
                <a:spcPct val="30000"/>
              </a:spcBef>
              <a:spcAft>
                <a:spcPct val="0"/>
              </a:spcAft>
              <a:defRPr sz="1200">
                <a:solidFill>
                  <a:schemeClr val="tx1"/>
                </a:solidFill>
                <a:latin typeface="Arial" charset="0"/>
              </a:defRPr>
            </a:lvl7pPr>
            <a:lvl8pPr marL="3428810" indent="-228587" defTabSz="931811" eaLnBrk="0" fontAlgn="base" hangingPunct="0">
              <a:spcBef>
                <a:spcPct val="30000"/>
              </a:spcBef>
              <a:spcAft>
                <a:spcPct val="0"/>
              </a:spcAft>
              <a:defRPr sz="1200">
                <a:solidFill>
                  <a:schemeClr val="tx1"/>
                </a:solidFill>
                <a:latin typeface="Arial" charset="0"/>
              </a:defRPr>
            </a:lvl8pPr>
            <a:lvl9pPr marL="3885985" indent="-228587" defTabSz="93181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FC7680B-F1DA-4D33-AB97-ECF2D4ACF759}" type="slidenum">
              <a:rPr lang="en-US" altLang="en-US" smtClean="0"/>
              <a:pPr eaLnBrk="1" hangingPunct="1">
                <a:spcBef>
                  <a:spcPct val="0"/>
                </a:spcBef>
              </a:pPr>
              <a:t>13</a:t>
            </a:fld>
            <a:endParaRPr lang="en-US" alt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000" dirty="0"/>
              <a:t>Services are not guaranteed.  Final eligibility for services through these agencies will be determined by the individual agency.</a:t>
            </a:r>
          </a:p>
          <a:p>
            <a:pPr eaLnBrk="1" hangingPunct="1">
              <a:lnSpc>
                <a:spcPct val="80000"/>
              </a:lnSpc>
            </a:pPr>
            <a:endParaRPr lang="en-US" altLang="en-US" sz="1000" b="1" u="sng" dirty="0"/>
          </a:p>
          <a:p>
            <a:pPr eaLnBrk="1" hangingPunct="1">
              <a:lnSpc>
                <a:spcPct val="80000"/>
              </a:lnSpc>
            </a:pPr>
            <a:r>
              <a:rPr lang="en-US" altLang="en-US" sz="1000" b="1" u="sng" dirty="0"/>
              <a:t>Native American services</a:t>
            </a:r>
          </a:p>
          <a:p>
            <a:pPr eaLnBrk="1" hangingPunct="1">
              <a:lnSpc>
                <a:spcPct val="80000"/>
              </a:lnSpc>
            </a:pPr>
            <a:r>
              <a:rPr lang="en-US" altLang="en-US" sz="1000" dirty="0"/>
              <a:t>If you served in the military you may qualify for Veteran services through the Employment Development Department.  If eligible, you will receive priority in job referrals.  </a:t>
            </a:r>
            <a:r>
              <a:rPr lang="en-US" altLang="en-US" sz="1000" u="sng" dirty="0"/>
              <a:t>Intensive services </a:t>
            </a:r>
            <a:r>
              <a:rPr lang="en-US" altLang="en-US" sz="1000" dirty="0"/>
              <a:t>may also be available.  If you are a Native American (American Indian, Alaskan Native, Native Hawaiian) you may qualify for services through the California Indian Manpower Consortium Inc.</a:t>
            </a:r>
          </a:p>
          <a:p>
            <a:pPr eaLnBrk="1" hangingPunct="1">
              <a:lnSpc>
                <a:spcPct val="80000"/>
              </a:lnSpc>
            </a:pPr>
            <a:endParaRPr lang="en-US" altLang="en-US" sz="1000" dirty="0"/>
          </a:p>
          <a:p>
            <a:pPr eaLnBrk="1" hangingPunct="1">
              <a:lnSpc>
                <a:spcPct val="80000"/>
              </a:lnSpc>
            </a:pPr>
            <a:r>
              <a:rPr lang="en-US" altLang="en-US" sz="1000" b="1" u="sng" dirty="0"/>
              <a:t>DSS services – </a:t>
            </a:r>
          </a:p>
          <a:p>
            <a:pPr eaLnBrk="1" hangingPunct="1">
              <a:lnSpc>
                <a:spcPct val="80000"/>
              </a:lnSpc>
            </a:pPr>
            <a:endParaRPr lang="en-US" altLang="en-US" sz="1000" b="1" u="sng" dirty="0"/>
          </a:p>
          <a:p>
            <a:pPr eaLnBrk="1" hangingPunct="1">
              <a:lnSpc>
                <a:spcPct val="80000"/>
              </a:lnSpc>
            </a:pPr>
            <a:r>
              <a:rPr lang="en-US" altLang="en-US" sz="1000" b="1" u="sng" dirty="0"/>
              <a:t>DOR services</a:t>
            </a:r>
          </a:p>
          <a:p>
            <a:pPr eaLnBrk="1" hangingPunct="1">
              <a:lnSpc>
                <a:spcPct val="80000"/>
              </a:lnSpc>
            </a:pPr>
            <a:r>
              <a:rPr lang="en-US" altLang="en-US" sz="1000" dirty="0"/>
              <a:t>The State of California Department of Rehabilitation (DOR) provides advocacy service resulting in employment and independent living and equality for individuals with disabilities such as physical or mental impairment. Rehabilitation counselors work with individuals with disabilities to determine which services will provide the best support to prepare for, find, or retain a job.  Examples of services include but are not limited to career education and training, job search and interview skills, career assessment and counseling, transportation, independent living skills, and assistive technology, such as, adaptive equipment, listening devices, etc.</a:t>
            </a:r>
          </a:p>
          <a:p>
            <a:pPr eaLnBrk="1" hangingPunct="1">
              <a:lnSpc>
                <a:spcPct val="80000"/>
              </a:lnSpc>
            </a:pPr>
            <a:r>
              <a:rPr lang="en-US" altLang="en-US" sz="1000" dirty="0"/>
              <a:t> </a:t>
            </a:r>
          </a:p>
          <a:p>
            <a:pPr eaLnBrk="1" hangingPunct="1">
              <a:lnSpc>
                <a:spcPct val="80000"/>
              </a:lnSpc>
            </a:pPr>
            <a:r>
              <a:rPr lang="en-US" altLang="en-US" sz="1000" b="1" u="sng" dirty="0"/>
              <a:t>Housing Authority</a:t>
            </a:r>
          </a:p>
          <a:p>
            <a:pPr eaLnBrk="1" hangingPunct="1">
              <a:lnSpc>
                <a:spcPct val="80000"/>
              </a:lnSpc>
            </a:pPr>
            <a:endParaRPr lang="en-US" altLang="en-US" sz="1000" b="1" u="sng" dirty="0"/>
          </a:p>
          <a:p>
            <a:pPr eaLnBrk="1" hangingPunct="1">
              <a:lnSpc>
                <a:spcPct val="80000"/>
              </a:lnSpc>
            </a:pPr>
            <a:r>
              <a:rPr lang="en-US" altLang="en-US" sz="1000" b="1" u="sng" dirty="0"/>
              <a:t>Older Americans </a:t>
            </a:r>
          </a:p>
          <a:p>
            <a:pPr eaLnBrk="1" hangingPunct="1">
              <a:lnSpc>
                <a:spcPct val="80000"/>
              </a:lnSpc>
            </a:pPr>
            <a:endParaRPr lang="en-US" altLang="en-US" sz="1000" b="1" u="sng" dirty="0"/>
          </a:p>
          <a:p>
            <a:pPr eaLnBrk="1" hangingPunct="1">
              <a:lnSpc>
                <a:spcPct val="80000"/>
              </a:lnSpc>
            </a:pPr>
            <a:r>
              <a:rPr lang="en-US" altLang="en-US" sz="1000" b="1" u="sng" dirty="0"/>
              <a:t>EDD</a:t>
            </a:r>
          </a:p>
          <a:p>
            <a:pPr eaLnBrk="1" hangingPunct="1">
              <a:lnSpc>
                <a:spcPct val="80000"/>
              </a:lnSpc>
            </a:pPr>
            <a:r>
              <a:rPr lang="en-US" altLang="en-US" sz="1000" dirty="0"/>
              <a:t>Unemployment Claims -</a:t>
            </a:r>
          </a:p>
          <a:p>
            <a:pPr eaLnBrk="1" hangingPunct="1">
              <a:lnSpc>
                <a:spcPct val="80000"/>
              </a:lnSpc>
            </a:pPr>
            <a:r>
              <a:rPr lang="en-US" altLang="en-US" sz="1000" dirty="0"/>
              <a:t>Veterans Services -</a:t>
            </a:r>
          </a:p>
          <a:p>
            <a:pPr eaLnBrk="1" hangingPunct="1">
              <a:lnSpc>
                <a:spcPct val="80000"/>
              </a:lnSpc>
            </a:pPr>
            <a:r>
              <a:rPr lang="en-US" altLang="en-US" sz="1000" dirty="0"/>
              <a:t>CVP - If you are a professional, hold a four year degree or have management experience you may qualify for services through Central Valley Professional, otherwise known as CVP.  CVP is funded through EDD.  CVP offers a self-help job club designed to assist you with finding new employment opportunities.  You will need to attend a 5-day workshop that is held from 10am to 3pm and is only offered one week per month at no cost.  In addition to the workshop you will receive assistance on how to customize your resume, receive feedback from taped mock interviews, and obtain job leads through networking.  You will also be asked to volunteer 16 hours a month to the job club.</a:t>
            </a:r>
          </a:p>
          <a:p>
            <a:pPr eaLnBrk="1" hangingPunct="1">
              <a:lnSpc>
                <a:spcPct val="80000"/>
              </a:lnSpc>
            </a:pPr>
            <a:endParaRPr lang="en-US" altLang="en-US" sz="1000" dirty="0"/>
          </a:p>
        </p:txBody>
      </p:sp>
      <p:sp>
        <p:nvSpPr>
          <p:cNvPr id="5325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spcBef>
                <a:spcPct val="30000"/>
              </a:spcBef>
              <a:defRPr sz="1200">
                <a:solidFill>
                  <a:schemeClr val="tx1"/>
                </a:solidFill>
                <a:latin typeface="Arial" charset="0"/>
              </a:defRPr>
            </a:lvl1pPr>
            <a:lvl2pPr marL="742909" indent="-285734" defTabSz="931811" eaLnBrk="0" hangingPunct="0">
              <a:spcBef>
                <a:spcPct val="30000"/>
              </a:spcBef>
              <a:defRPr sz="1200">
                <a:solidFill>
                  <a:schemeClr val="tx1"/>
                </a:solidFill>
                <a:latin typeface="Arial" charset="0"/>
              </a:defRPr>
            </a:lvl2pPr>
            <a:lvl3pPr marL="1142937" indent="-228587" defTabSz="931811" eaLnBrk="0" hangingPunct="0">
              <a:spcBef>
                <a:spcPct val="30000"/>
              </a:spcBef>
              <a:defRPr sz="1200">
                <a:solidFill>
                  <a:schemeClr val="tx1"/>
                </a:solidFill>
                <a:latin typeface="Arial" charset="0"/>
              </a:defRPr>
            </a:lvl3pPr>
            <a:lvl4pPr marL="1600112" indent="-228587" defTabSz="931811" eaLnBrk="0" hangingPunct="0">
              <a:spcBef>
                <a:spcPct val="30000"/>
              </a:spcBef>
              <a:defRPr sz="1200">
                <a:solidFill>
                  <a:schemeClr val="tx1"/>
                </a:solidFill>
                <a:latin typeface="Arial" charset="0"/>
              </a:defRPr>
            </a:lvl4pPr>
            <a:lvl5pPr marL="2057287" indent="-228587" defTabSz="931811" eaLnBrk="0" hangingPunct="0">
              <a:spcBef>
                <a:spcPct val="30000"/>
              </a:spcBef>
              <a:defRPr sz="1200">
                <a:solidFill>
                  <a:schemeClr val="tx1"/>
                </a:solidFill>
                <a:latin typeface="Arial" charset="0"/>
              </a:defRPr>
            </a:lvl5pPr>
            <a:lvl6pPr marL="2514461" indent="-228587" defTabSz="931811" eaLnBrk="0" fontAlgn="base" hangingPunct="0">
              <a:spcBef>
                <a:spcPct val="30000"/>
              </a:spcBef>
              <a:spcAft>
                <a:spcPct val="0"/>
              </a:spcAft>
              <a:defRPr sz="1200">
                <a:solidFill>
                  <a:schemeClr val="tx1"/>
                </a:solidFill>
                <a:latin typeface="Arial" charset="0"/>
              </a:defRPr>
            </a:lvl6pPr>
            <a:lvl7pPr marL="2971635" indent="-228587" defTabSz="931811" eaLnBrk="0" fontAlgn="base" hangingPunct="0">
              <a:spcBef>
                <a:spcPct val="30000"/>
              </a:spcBef>
              <a:spcAft>
                <a:spcPct val="0"/>
              </a:spcAft>
              <a:defRPr sz="1200">
                <a:solidFill>
                  <a:schemeClr val="tx1"/>
                </a:solidFill>
                <a:latin typeface="Arial" charset="0"/>
              </a:defRPr>
            </a:lvl7pPr>
            <a:lvl8pPr marL="3428810" indent="-228587" defTabSz="931811" eaLnBrk="0" fontAlgn="base" hangingPunct="0">
              <a:spcBef>
                <a:spcPct val="30000"/>
              </a:spcBef>
              <a:spcAft>
                <a:spcPct val="0"/>
              </a:spcAft>
              <a:defRPr sz="1200">
                <a:solidFill>
                  <a:schemeClr val="tx1"/>
                </a:solidFill>
                <a:latin typeface="Arial" charset="0"/>
              </a:defRPr>
            </a:lvl8pPr>
            <a:lvl9pPr marL="3885985" indent="-228587" defTabSz="931811"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4FAC5A-6323-4BC8-AAC7-C5B37B728735}" type="slidenum">
              <a:rPr lang="en-US" smtClean="0"/>
              <a:t>14</a:t>
            </a:fld>
            <a:endParaRPr lang="en-US" dirty="0"/>
          </a:p>
        </p:txBody>
      </p:sp>
    </p:spTree>
    <p:extLst>
      <p:ext uri="{BB962C8B-B14F-4D97-AF65-F5344CB8AC3E}">
        <p14:creationId xmlns:p14="http://schemas.microsoft.com/office/powerpoint/2010/main" val="710116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BBB0510C-B86B-4F79-A8DC-9A2439CBBA13}" type="slidenum">
              <a:rPr lang="es-MX" smtClean="0"/>
              <a:t>15</a:t>
            </a:fld>
            <a:endParaRPr lang="es-MX" dirty="0"/>
          </a:p>
        </p:txBody>
      </p:sp>
    </p:spTree>
    <p:extLst>
      <p:ext uri="{BB962C8B-B14F-4D97-AF65-F5344CB8AC3E}">
        <p14:creationId xmlns:p14="http://schemas.microsoft.com/office/powerpoint/2010/main" val="80821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C1CB21-2B10-4790-B164-742D1C82DA54}" type="datetimeFigureOut">
              <a:rPr lang="en-US" smtClean="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7D5D34-6B3C-44E9-89BA-DBBD3E78B4AD}" type="slidenum">
              <a:rPr lang="en-US" smtClean="0"/>
              <a:t>‹#›</a:t>
            </a:fld>
            <a:endParaRPr lang="en-US" dirty="0"/>
          </a:p>
        </p:txBody>
      </p:sp>
    </p:spTree>
    <p:extLst>
      <p:ext uri="{BB962C8B-B14F-4D97-AF65-F5344CB8AC3E}">
        <p14:creationId xmlns:p14="http://schemas.microsoft.com/office/powerpoint/2010/main" val="35130210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C1CB21-2B10-4790-B164-742D1C82DA54}" type="datetimeFigureOut">
              <a:rPr lang="en-US" smtClean="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7D5D34-6B3C-44E9-89BA-DBBD3E78B4AD}" type="slidenum">
              <a:rPr lang="en-US" smtClean="0"/>
              <a:t>‹#›</a:t>
            </a:fld>
            <a:endParaRPr lang="en-US" dirty="0"/>
          </a:p>
        </p:txBody>
      </p:sp>
    </p:spTree>
    <p:extLst>
      <p:ext uri="{BB962C8B-B14F-4D97-AF65-F5344CB8AC3E}">
        <p14:creationId xmlns:p14="http://schemas.microsoft.com/office/powerpoint/2010/main" val="1195208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C1CB21-2B10-4790-B164-742D1C82DA54}" type="datetimeFigureOut">
              <a:rPr lang="en-US" smtClean="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7D5D34-6B3C-44E9-89BA-DBBD3E78B4AD}" type="slidenum">
              <a:rPr lang="en-US" smtClean="0"/>
              <a:t>‹#›</a:t>
            </a:fld>
            <a:endParaRPr lang="en-US" dirty="0"/>
          </a:p>
        </p:txBody>
      </p:sp>
    </p:spTree>
    <p:extLst>
      <p:ext uri="{BB962C8B-B14F-4D97-AF65-F5344CB8AC3E}">
        <p14:creationId xmlns:p14="http://schemas.microsoft.com/office/powerpoint/2010/main" val="4255828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C1CB21-2B10-4790-B164-742D1C82DA54}" type="datetimeFigureOut">
              <a:rPr lang="en-US" smtClean="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7D5D34-6B3C-44E9-89BA-DBBD3E78B4AD}" type="slidenum">
              <a:rPr lang="en-US" smtClean="0"/>
              <a:t>‹#›</a:t>
            </a:fld>
            <a:endParaRPr lang="en-US" dirty="0"/>
          </a:p>
        </p:txBody>
      </p:sp>
    </p:spTree>
    <p:extLst>
      <p:ext uri="{BB962C8B-B14F-4D97-AF65-F5344CB8AC3E}">
        <p14:creationId xmlns:p14="http://schemas.microsoft.com/office/powerpoint/2010/main" val="331013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C1CB21-2B10-4790-B164-742D1C82DA54}" type="datetimeFigureOut">
              <a:rPr lang="en-US" smtClean="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7D5D34-6B3C-44E9-89BA-DBBD3E78B4AD}" type="slidenum">
              <a:rPr lang="en-US" smtClean="0"/>
              <a:t>‹#›</a:t>
            </a:fld>
            <a:endParaRPr lang="en-US" dirty="0"/>
          </a:p>
        </p:txBody>
      </p:sp>
    </p:spTree>
    <p:extLst>
      <p:ext uri="{BB962C8B-B14F-4D97-AF65-F5344CB8AC3E}">
        <p14:creationId xmlns:p14="http://schemas.microsoft.com/office/powerpoint/2010/main" val="391530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C1CB21-2B10-4790-B164-742D1C82DA54}" type="datetimeFigureOut">
              <a:rPr lang="en-US" smtClean="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7D5D34-6B3C-44E9-89BA-DBBD3E78B4AD}" type="slidenum">
              <a:rPr lang="en-US" smtClean="0"/>
              <a:t>‹#›</a:t>
            </a:fld>
            <a:endParaRPr lang="en-US" dirty="0"/>
          </a:p>
        </p:txBody>
      </p:sp>
    </p:spTree>
    <p:extLst>
      <p:ext uri="{BB962C8B-B14F-4D97-AF65-F5344CB8AC3E}">
        <p14:creationId xmlns:p14="http://schemas.microsoft.com/office/powerpoint/2010/main" val="330516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C1CB21-2B10-4790-B164-742D1C82DA54}" type="datetimeFigureOut">
              <a:rPr lang="en-US" smtClean="0"/>
              <a:t>9/27/2018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7D5D34-6B3C-44E9-89BA-DBBD3E78B4AD}" type="slidenum">
              <a:rPr lang="en-US" smtClean="0"/>
              <a:t>‹#›</a:t>
            </a:fld>
            <a:endParaRPr lang="en-US" dirty="0"/>
          </a:p>
        </p:txBody>
      </p:sp>
    </p:spTree>
    <p:extLst>
      <p:ext uri="{BB962C8B-B14F-4D97-AF65-F5344CB8AC3E}">
        <p14:creationId xmlns:p14="http://schemas.microsoft.com/office/powerpoint/2010/main" val="2197878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C1CB21-2B10-4790-B164-742D1C82DA54}" type="datetimeFigureOut">
              <a:rPr lang="en-US" smtClean="0"/>
              <a:t>9/27/2018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7D5D34-6B3C-44E9-89BA-DBBD3E78B4AD}" type="slidenum">
              <a:rPr lang="en-US" smtClean="0"/>
              <a:t>‹#›</a:t>
            </a:fld>
            <a:endParaRPr lang="en-US" dirty="0"/>
          </a:p>
        </p:txBody>
      </p:sp>
    </p:spTree>
    <p:extLst>
      <p:ext uri="{BB962C8B-B14F-4D97-AF65-F5344CB8AC3E}">
        <p14:creationId xmlns:p14="http://schemas.microsoft.com/office/powerpoint/2010/main" val="197831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1CB21-2B10-4790-B164-742D1C82DA54}" type="datetimeFigureOut">
              <a:rPr lang="en-US" smtClean="0"/>
              <a:t>9/27/2018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7D5D34-6B3C-44E9-89BA-DBBD3E78B4AD}" type="slidenum">
              <a:rPr lang="en-US" smtClean="0"/>
              <a:t>‹#›</a:t>
            </a:fld>
            <a:endParaRPr lang="en-US" dirty="0"/>
          </a:p>
        </p:txBody>
      </p:sp>
    </p:spTree>
    <p:extLst>
      <p:ext uri="{BB962C8B-B14F-4D97-AF65-F5344CB8AC3E}">
        <p14:creationId xmlns:p14="http://schemas.microsoft.com/office/powerpoint/2010/main" val="2294306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C1CB21-2B10-4790-B164-742D1C82DA54}" type="datetimeFigureOut">
              <a:rPr lang="en-US" smtClean="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7D5D34-6B3C-44E9-89BA-DBBD3E78B4AD}" type="slidenum">
              <a:rPr lang="en-US" smtClean="0"/>
              <a:t>‹#›</a:t>
            </a:fld>
            <a:endParaRPr lang="en-US" dirty="0"/>
          </a:p>
        </p:txBody>
      </p:sp>
    </p:spTree>
    <p:extLst>
      <p:ext uri="{BB962C8B-B14F-4D97-AF65-F5344CB8AC3E}">
        <p14:creationId xmlns:p14="http://schemas.microsoft.com/office/powerpoint/2010/main" val="113985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C1CB21-2B10-4790-B164-742D1C82DA54}" type="datetimeFigureOut">
              <a:rPr lang="en-US" smtClean="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7D5D34-6B3C-44E9-89BA-DBBD3E78B4AD}" type="slidenum">
              <a:rPr lang="en-US" smtClean="0"/>
              <a:t>‹#›</a:t>
            </a:fld>
            <a:endParaRPr lang="en-US" dirty="0"/>
          </a:p>
        </p:txBody>
      </p:sp>
    </p:spTree>
    <p:extLst>
      <p:ext uri="{BB962C8B-B14F-4D97-AF65-F5344CB8AC3E}">
        <p14:creationId xmlns:p14="http://schemas.microsoft.com/office/powerpoint/2010/main" val="66399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776" t="9168" r="1262"/>
          <a:stretch/>
        </p:blipFill>
        <p:spPr bwMode="auto">
          <a:xfrm>
            <a:off x="2797" y="630314"/>
            <a:ext cx="9143999" cy="622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1CB21-2B10-4790-B164-742D1C82DA54}" type="datetimeFigureOut">
              <a:rPr lang="en-US" smtClean="0"/>
              <a:t>9/27/2018</a:t>
            </a:fld>
            <a:endParaRPr lang="en-US" dirty="0"/>
          </a:p>
        </p:txBody>
      </p:sp>
      <p:sp>
        <p:nvSpPr>
          <p:cNvPr id="5" name="Footer Placeholder 4"/>
          <p:cNvSpPr>
            <a:spLocks noGrp="1"/>
          </p:cNvSpPr>
          <p:nvPr>
            <p:ph type="ftr" sz="quarter" idx="3"/>
          </p:nvPr>
        </p:nvSpPr>
        <p:spPr>
          <a:xfrm>
            <a:off x="3124200" y="6545136"/>
            <a:ext cx="2895600" cy="17633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D5D34-6B3C-44E9-89BA-DBBD3E78B4AD}" type="slidenum">
              <a:rPr lang="en-US" smtClean="0"/>
              <a:t>‹#›</a:t>
            </a:fld>
            <a:endParaRPr lang="en-US" dirty="0"/>
          </a:p>
        </p:txBody>
      </p:sp>
      <p:sp>
        <p:nvSpPr>
          <p:cNvPr id="7" name="TextBox 6"/>
          <p:cNvSpPr txBox="1"/>
          <p:nvPr userDrawn="1"/>
        </p:nvSpPr>
        <p:spPr>
          <a:xfrm>
            <a:off x="2743200" y="6175804"/>
            <a:ext cx="6400800" cy="353943"/>
          </a:xfrm>
          <a:prstGeom prst="rect">
            <a:avLst/>
          </a:prstGeom>
          <a:noFill/>
        </p:spPr>
        <p:txBody>
          <a:bodyPr wrap="square" rtlCol="0">
            <a:spAutoFit/>
          </a:bodyPr>
          <a:lstStyle/>
          <a:p>
            <a:r>
              <a:rPr lang="es-ES" sz="800" kern="1200" dirty="0" smtClean="0">
                <a:solidFill>
                  <a:schemeClr val="tx1"/>
                </a:solidFill>
                <a:effectLst/>
                <a:latin typeface="+mn-lt"/>
                <a:ea typeface="+mn-ea"/>
                <a:cs typeface="+mn-cs"/>
              </a:rPr>
              <a:t>Este programa es financiado por la Fuerza Laboral Innovación y Acto de Oportunidad (WIOA) Titulo-I, es un programa de igualdad de oportunidad al empleador. Ayudas y servicios auxiliares están disponibles por solicitud para personas con discapacidades o que no dominan el inglés</a:t>
            </a:r>
            <a:r>
              <a:rPr lang="es-ES" sz="900" kern="1200" dirty="0" smtClean="0">
                <a:solidFill>
                  <a:schemeClr val="tx1"/>
                </a:solidFill>
                <a:effectLst/>
                <a:latin typeface="+mn-lt"/>
                <a:ea typeface="+mn-ea"/>
                <a:cs typeface="+mn-cs"/>
              </a:rPr>
              <a:t>. </a:t>
            </a:r>
          </a:p>
        </p:txBody>
      </p:sp>
    </p:spTree>
    <p:extLst>
      <p:ext uri="{BB962C8B-B14F-4D97-AF65-F5344CB8AC3E}">
        <p14:creationId xmlns:p14="http://schemas.microsoft.com/office/powerpoint/2010/main" val="2600996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7772400" cy="1470025"/>
          </a:xfrm>
        </p:spPr>
        <p:txBody>
          <a:bodyPr>
            <a:noAutofit/>
          </a:bodyPr>
          <a:lstStyle/>
          <a:p>
            <a:r>
              <a:rPr lang="en-US" b="1" dirty="0"/>
              <a:t>Workforce Innovation and Opportunity Act</a:t>
            </a:r>
            <a:br>
              <a:rPr lang="en-US" b="1" dirty="0"/>
            </a:br>
            <a:r>
              <a:rPr lang="en-US" b="1" dirty="0"/>
              <a:t> </a:t>
            </a:r>
            <a:r>
              <a:rPr lang="es-MX" b="1" dirty="0" smtClean="0"/>
              <a:t>Orientación</a:t>
            </a:r>
            <a:endParaRPr lang="es-MX"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352800"/>
            <a:ext cx="3124200" cy="245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3"/>
          <p:cNvSpPr>
            <a:spLocks noGrp="1"/>
          </p:cNvSpPr>
          <p:nvPr>
            <p:ph type="subTitle" idx="1"/>
          </p:nvPr>
        </p:nvSpPr>
        <p:spPr>
          <a:xfrm>
            <a:off x="9144000" y="4191000"/>
            <a:ext cx="6400800" cy="1752600"/>
          </a:xfrm>
        </p:spPr>
        <p:txBody>
          <a:bodyPr/>
          <a:lstStyle/>
          <a:p>
            <a:endParaRPr lang="es-MX" dirty="0"/>
          </a:p>
        </p:txBody>
      </p:sp>
    </p:spTree>
    <p:extLst>
      <p:ext uri="{BB962C8B-B14F-4D97-AF65-F5344CB8AC3E}">
        <p14:creationId xmlns:p14="http://schemas.microsoft.com/office/powerpoint/2010/main" val="2082418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Guías Para Las Actividades Del Centro De Recursos</a:t>
            </a:r>
            <a:endParaRPr lang="es-MX" dirty="0"/>
          </a:p>
        </p:txBody>
      </p:sp>
      <p:sp>
        <p:nvSpPr>
          <p:cNvPr id="3" name="Content Placeholder 2"/>
          <p:cNvSpPr>
            <a:spLocks noGrp="1"/>
          </p:cNvSpPr>
          <p:nvPr>
            <p:ph idx="1"/>
          </p:nvPr>
        </p:nvSpPr>
        <p:spPr/>
        <p:txBody>
          <a:bodyPr>
            <a:normAutofit fontScale="92500" lnSpcReduction="10000"/>
          </a:bodyPr>
          <a:lstStyle/>
          <a:p>
            <a:pPr marL="0" indent="0" algn="ctr">
              <a:buNone/>
            </a:pPr>
            <a:r>
              <a:rPr lang="es-MX" sz="2600" b="1" u="sng" dirty="0" smtClean="0">
                <a:solidFill>
                  <a:srgbClr val="0070C0"/>
                </a:solidFill>
              </a:rPr>
              <a:t>HORAS DEL CENTRO DE RECURSOS: </a:t>
            </a:r>
          </a:p>
          <a:p>
            <a:pPr marL="0" indent="0" algn="ctr">
              <a:buNone/>
            </a:pPr>
            <a:r>
              <a:rPr lang="es-MX" sz="2600" b="1" dirty="0" smtClean="0">
                <a:solidFill>
                  <a:srgbClr val="0070C0"/>
                </a:solidFill>
              </a:rPr>
              <a:t>Lunes a Viernes 8:00AM - 5:00PM</a:t>
            </a:r>
          </a:p>
          <a:p>
            <a:r>
              <a:rPr lang="es-MX" sz="2600" dirty="0" smtClean="0"/>
              <a:t>Favor de arreglar el cuidado de sus niños antes de asistir a su cita</a:t>
            </a:r>
          </a:p>
          <a:p>
            <a:r>
              <a:rPr lang="es-MX" sz="2600" dirty="0" smtClean="0"/>
              <a:t>Cuidado de niños esta disponible entre 8:00AM - 5:00PM (Hay un limite de una hora por visita)</a:t>
            </a:r>
          </a:p>
          <a:p>
            <a:r>
              <a:rPr lang="es-MX" sz="2600" dirty="0" smtClean="0"/>
              <a:t>El Uso de su Tarjeta de Acceso es requerido para recibir los servicios apropiados (Tarjeta de Inscripción)</a:t>
            </a:r>
          </a:p>
          <a:p>
            <a:r>
              <a:rPr lang="es-MX" sz="2600" dirty="0" smtClean="0"/>
              <a:t>No se permite bebidas o comida</a:t>
            </a:r>
          </a:p>
          <a:p>
            <a:r>
              <a:rPr lang="es-MX" sz="2600" dirty="0" smtClean="0"/>
              <a:t>Jóvenes memores de 14 años de edad </a:t>
            </a:r>
            <a:r>
              <a:rPr lang="es-MX" sz="2600" b="1" u="sng" dirty="0" smtClean="0">
                <a:solidFill>
                  <a:srgbClr val="FF0000"/>
                </a:solidFill>
              </a:rPr>
              <a:t>NO</a:t>
            </a:r>
            <a:r>
              <a:rPr lang="es-MX" sz="2600" dirty="0" smtClean="0"/>
              <a:t> son permitidos en el Centro de Recursos</a:t>
            </a:r>
            <a:endParaRPr lang="es-MX" sz="2600" dirty="0"/>
          </a:p>
        </p:txBody>
      </p:sp>
    </p:spTree>
    <p:extLst>
      <p:ext uri="{BB962C8B-B14F-4D97-AF65-F5344CB8AC3E}">
        <p14:creationId xmlns:p14="http://schemas.microsoft.com/office/powerpoint/2010/main" val="2078476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715962"/>
          </a:xfrm>
        </p:spPr>
        <p:txBody>
          <a:bodyPr>
            <a:normAutofit fontScale="90000"/>
          </a:bodyPr>
          <a:lstStyle/>
          <a:p>
            <a:r>
              <a:rPr lang="es-MX" dirty="0" smtClean="0"/>
              <a:t>Código de Vestimenta</a:t>
            </a:r>
            <a:endParaRPr lang="es-MX" dirty="0">
              <a:solidFill>
                <a:schemeClr val="tx1"/>
              </a:solidFill>
            </a:endParaRPr>
          </a:p>
        </p:txBody>
      </p:sp>
      <p:sp>
        <p:nvSpPr>
          <p:cNvPr id="3" name="Content Placeholder 2"/>
          <p:cNvSpPr>
            <a:spLocks noGrp="1"/>
          </p:cNvSpPr>
          <p:nvPr>
            <p:ph idx="1"/>
          </p:nvPr>
        </p:nvSpPr>
        <p:spPr>
          <a:xfrm>
            <a:off x="457200" y="2743200"/>
            <a:ext cx="8229600" cy="3276600"/>
          </a:xfrm>
        </p:spPr>
        <p:txBody>
          <a:bodyPr>
            <a:normAutofit fontScale="70000" lnSpcReduction="20000"/>
          </a:bodyPr>
          <a:lstStyle/>
          <a:p>
            <a:r>
              <a:rPr lang="es-ES" dirty="0"/>
              <a:t>Todos los Solicitantes de Empleo deben cumplir con el Código de Vestimenta de Workforce Connection en la Sala de Recursos y durante la participación en los Servicios de Carrera Individualizados</a:t>
            </a:r>
            <a:r>
              <a:rPr lang="es-ES" dirty="0" smtClean="0"/>
              <a:t>.</a:t>
            </a:r>
            <a:endParaRPr lang="es-ES" dirty="0"/>
          </a:p>
          <a:p>
            <a:r>
              <a:rPr lang="es-ES" dirty="0" smtClean="0"/>
              <a:t>Si su atuendo no es apropiado es posible que le pidan que se vaya</a:t>
            </a:r>
            <a:r>
              <a:rPr lang="en-US" dirty="0" smtClean="0"/>
              <a:t>.</a:t>
            </a:r>
            <a:endParaRPr lang="en-US" dirty="0"/>
          </a:p>
          <a:p>
            <a:r>
              <a:rPr lang="en-US" dirty="0"/>
              <a:t>Workforce </a:t>
            </a:r>
            <a:r>
              <a:rPr lang="en-US" dirty="0" smtClean="0"/>
              <a:t>Connection</a:t>
            </a:r>
            <a:r>
              <a:rPr lang="es-ES" dirty="0"/>
              <a:t> es un entorno empresarial y nuestro enfoque es proporcionarle las herramientas para obtener empleo, por esta razón queremos asegurarnos </a:t>
            </a:r>
            <a:r>
              <a:rPr lang="es-ES" dirty="0" smtClean="0"/>
              <a:t>que </a:t>
            </a:r>
            <a:r>
              <a:rPr lang="es-ES" dirty="0"/>
              <a:t>usted está vestido apropiadamente</a:t>
            </a:r>
            <a:r>
              <a:rPr lang="en-US" dirty="0" smtClean="0"/>
              <a:t>.</a:t>
            </a:r>
            <a:endParaRPr lang="en-US" dirty="0"/>
          </a:p>
          <a:p>
            <a:r>
              <a:rPr lang="es-ES" dirty="0" smtClean="0"/>
              <a:t>Usted </a:t>
            </a:r>
            <a:r>
              <a:rPr lang="es-ES" dirty="0"/>
              <a:t>puede tener la oportunidad de entrevistar con </a:t>
            </a:r>
            <a:r>
              <a:rPr lang="es-ES" dirty="0" smtClean="0"/>
              <a:t>empleadores potenciales. </a:t>
            </a:r>
            <a:r>
              <a:rPr lang="es-ES" dirty="0"/>
              <a:t>No pierda la oportunidad de dar una primera buena impresión. </a:t>
            </a:r>
            <a:endParaRPr lang="en-US" dirty="0"/>
          </a:p>
        </p:txBody>
      </p:sp>
      <p:sp>
        <p:nvSpPr>
          <p:cNvPr id="4" name="Slide Number Placeholder 3"/>
          <p:cNvSpPr>
            <a:spLocks noGrp="1"/>
          </p:cNvSpPr>
          <p:nvPr>
            <p:ph type="sldNum" sz="quarter" idx="12"/>
          </p:nvPr>
        </p:nvSpPr>
        <p:spPr/>
        <p:txBody>
          <a:bodyPr/>
          <a:lstStyle/>
          <a:p>
            <a:fld id="{E07D5D34-6B3C-44E9-89BA-DBBD3E78B4AD}" type="slidenum">
              <a:rPr lang="en-US" smtClean="0"/>
              <a:t>11</a:t>
            </a:fld>
            <a:endParaRPr lang="en-US" dirty="0"/>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32"/>
          <a:stretch/>
        </p:blipFill>
        <p:spPr bwMode="auto">
          <a:xfrm>
            <a:off x="3276600" y="990600"/>
            <a:ext cx="2362200" cy="17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941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7" name="Rectangle 3"/>
          <p:cNvSpPr>
            <a:spLocks noChangeArrowheads="1"/>
          </p:cNvSpPr>
          <p:nvPr/>
        </p:nvSpPr>
        <p:spPr bwMode="auto">
          <a:xfrm>
            <a:off x="4337050" y="1177925"/>
            <a:ext cx="2965450" cy="701675"/>
          </a:xfrm>
          <a:prstGeom prst="rect">
            <a:avLst/>
          </a:prstGeom>
          <a:noFill/>
          <a:ln w="9525">
            <a:noFill/>
            <a:miter lim="800000"/>
            <a:headEnd/>
            <a:tailEnd/>
          </a:ln>
          <a:effectLst/>
        </p:spPr>
        <p:txBody>
          <a:bodyPr>
            <a:spAutoFit/>
          </a:bodyPr>
          <a:lstStyle/>
          <a:p>
            <a:pPr>
              <a:defRPr/>
            </a:pPr>
            <a:endParaRPr lang="en-US" sz="4000" b="1" dirty="0">
              <a:solidFill>
                <a:schemeClr val="tx2"/>
              </a:solidFill>
              <a:effectLst>
                <a:outerShdw blurRad="38100" dist="38100" dir="2700000" algn="tl">
                  <a:srgbClr val="C0C0C0"/>
                </a:outerShdw>
              </a:effectLst>
              <a:latin typeface="Times New Roman" pitchFamily="18" charset="0"/>
            </a:endParaRPr>
          </a:p>
        </p:txBody>
      </p:sp>
      <p:sp>
        <p:nvSpPr>
          <p:cNvPr id="994308" name="Rectangle 4"/>
          <p:cNvSpPr>
            <a:spLocks noChangeArrowheads="1"/>
          </p:cNvSpPr>
          <p:nvPr/>
        </p:nvSpPr>
        <p:spPr bwMode="auto">
          <a:xfrm>
            <a:off x="4337050" y="2732088"/>
            <a:ext cx="184150" cy="701675"/>
          </a:xfrm>
          <a:prstGeom prst="rect">
            <a:avLst/>
          </a:prstGeom>
          <a:noFill/>
          <a:ln w="9525">
            <a:noFill/>
            <a:miter lim="800000"/>
            <a:headEnd/>
            <a:tailEnd/>
          </a:ln>
          <a:effectLst/>
        </p:spPr>
        <p:txBody>
          <a:bodyPr wrap="none">
            <a:spAutoFit/>
          </a:bodyPr>
          <a:lstStyle/>
          <a:p>
            <a:pPr>
              <a:defRPr/>
            </a:pPr>
            <a:endParaRPr lang="en-US" sz="4000" b="1" dirty="0">
              <a:solidFill>
                <a:schemeClr val="tx2"/>
              </a:solidFill>
              <a:effectLst>
                <a:outerShdw blurRad="38100" dist="38100" dir="2700000" algn="tl">
                  <a:srgbClr val="C0C0C0"/>
                </a:outerShdw>
              </a:effectLst>
              <a:latin typeface="Times New Roman" pitchFamily="18" charset="0"/>
            </a:endParaRPr>
          </a:p>
        </p:txBody>
      </p:sp>
      <p:sp>
        <p:nvSpPr>
          <p:cNvPr id="994309" name="Rectangle 5"/>
          <p:cNvSpPr>
            <a:spLocks noChangeArrowheads="1"/>
          </p:cNvSpPr>
          <p:nvPr/>
        </p:nvSpPr>
        <p:spPr bwMode="auto">
          <a:xfrm>
            <a:off x="582613" y="2732088"/>
            <a:ext cx="3938587" cy="701675"/>
          </a:xfrm>
          <a:prstGeom prst="rect">
            <a:avLst/>
          </a:prstGeom>
          <a:noFill/>
          <a:ln w="9525">
            <a:noFill/>
            <a:miter lim="800000"/>
            <a:headEnd/>
            <a:tailEnd/>
          </a:ln>
          <a:effectLst/>
        </p:spPr>
        <p:txBody>
          <a:bodyPr>
            <a:spAutoFit/>
          </a:bodyPr>
          <a:lstStyle/>
          <a:p>
            <a:pPr>
              <a:defRPr/>
            </a:pPr>
            <a:endParaRPr lang="en-US" sz="4000" b="1" dirty="0">
              <a:solidFill>
                <a:schemeClr val="tx2"/>
              </a:solidFill>
              <a:effectLst>
                <a:outerShdw blurRad="38100" dist="38100" dir="2700000" algn="tl">
                  <a:srgbClr val="C0C0C0"/>
                </a:outerShdw>
              </a:effectLst>
              <a:latin typeface="Times New Roman" pitchFamily="18" charset="0"/>
            </a:endParaRPr>
          </a:p>
        </p:txBody>
      </p:sp>
      <p:sp>
        <p:nvSpPr>
          <p:cNvPr id="994310" name="Rectangle 6"/>
          <p:cNvSpPr>
            <a:spLocks noChangeArrowheads="1"/>
          </p:cNvSpPr>
          <p:nvPr/>
        </p:nvSpPr>
        <p:spPr bwMode="auto">
          <a:xfrm>
            <a:off x="582613" y="2732088"/>
            <a:ext cx="3938587" cy="701675"/>
          </a:xfrm>
          <a:prstGeom prst="rect">
            <a:avLst/>
          </a:prstGeom>
          <a:noFill/>
          <a:ln w="9525">
            <a:noFill/>
            <a:miter lim="800000"/>
            <a:headEnd/>
            <a:tailEnd/>
          </a:ln>
          <a:effectLst/>
        </p:spPr>
        <p:txBody>
          <a:bodyPr>
            <a:spAutoFit/>
          </a:bodyPr>
          <a:lstStyle/>
          <a:p>
            <a:pPr>
              <a:defRPr/>
            </a:pPr>
            <a:endParaRPr lang="en-US" sz="4000" b="1" dirty="0">
              <a:solidFill>
                <a:schemeClr val="tx2"/>
              </a:solidFill>
              <a:effectLst>
                <a:outerShdw blurRad="38100" dist="38100" dir="2700000" algn="tl">
                  <a:srgbClr val="C0C0C0"/>
                </a:outerShdw>
              </a:effectLst>
              <a:latin typeface="Times New Roman" pitchFamily="18" charset="0"/>
            </a:endParaRPr>
          </a:p>
        </p:txBody>
      </p:sp>
      <p:sp>
        <p:nvSpPr>
          <p:cNvPr id="994311" name="Rectangle 7"/>
          <p:cNvSpPr>
            <a:spLocks noChangeArrowheads="1"/>
          </p:cNvSpPr>
          <p:nvPr/>
        </p:nvSpPr>
        <p:spPr bwMode="auto">
          <a:xfrm>
            <a:off x="4337050" y="2732088"/>
            <a:ext cx="184150" cy="1311275"/>
          </a:xfrm>
          <a:prstGeom prst="rect">
            <a:avLst/>
          </a:prstGeom>
          <a:noFill/>
          <a:ln w="9525">
            <a:noFill/>
            <a:miter lim="800000"/>
            <a:headEnd/>
            <a:tailEnd/>
          </a:ln>
          <a:effectLst/>
        </p:spPr>
        <p:txBody>
          <a:bodyPr wrap="none">
            <a:spAutoFit/>
          </a:bodyPr>
          <a:lstStyle/>
          <a:p>
            <a:pPr>
              <a:defRPr/>
            </a:pPr>
            <a:endParaRPr lang="en-US" sz="4000" b="1" dirty="0">
              <a:solidFill>
                <a:schemeClr val="tx2"/>
              </a:solidFill>
              <a:effectLst>
                <a:outerShdw blurRad="38100" dist="38100" dir="2700000" algn="tl">
                  <a:srgbClr val="C0C0C0"/>
                </a:outerShdw>
              </a:effectLst>
              <a:latin typeface="Times New Roman" pitchFamily="18" charset="0"/>
            </a:endParaRPr>
          </a:p>
          <a:p>
            <a:pPr>
              <a:defRPr/>
            </a:pPr>
            <a:endParaRPr lang="en-US" sz="4000" b="1" dirty="0">
              <a:solidFill>
                <a:schemeClr val="tx2"/>
              </a:solidFill>
              <a:effectLst>
                <a:outerShdw blurRad="38100" dist="38100" dir="2700000" algn="tl">
                  <a:srgbClr val="C0C0C0"/>
                </a:outerShdw>
              </a:effectLst>
              <a:latin typeface="Times New Roman" pitchFamily="18" charset="0"/>
            </a:endParaRPr>
          </a:p>
        </p:txBody>
      </p:sp>
      <p:sp>
        <p:nvSpPr>
          <p:cNvPr id="2" name="Title 1"/>
          <p:cNvSpPr>
            <a:spLocks noGrp="1"/>
          </p:cNvSpPr>
          <p:nvPr>
            <p:ph type="title"/>
          </p:nvPr>
        </p:nvSpPr>
        <p:spPr/>
        <p:txBody>
          <a:bodyPr/>
          <a:lstStyle/>
          <a:p>
            <a:r>
              <a:rPr lang="en-US" dirty="0" smtClean="0"/>
              <a:t>Hoja de </a:t>
            </a:r>
            <a:r>
              <a:rPr lang="es-MX" dirty="0" smtClean="0"/>
              <a:t>Interés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E07D5D34-6B3C-44E9-89BA-DBBD3E78B4AD}" type="slidenum">
              <a:rPr lang="en-US" smtClean="0"/>
              <a:t>12</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103" t="18159" r="41578" b="6130"/>
          <a:stretch/>
        </p:blipFill>
        <p:spPr bwMode="auto">
          <a:xfrm>
            <a:off x="4648200" y="1217945"/>
            <a:ext cx="3276600" cy="47620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480" y="2437169"/>
            <a:ext cx="3851570" cy="19931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9356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solidFill>
                  <a:schemeClr val="tx1"/>
                </a:solidFill>
              </a:rPr>
              <a:t>Referencias para las </a:t>
            </a:r>
            <a:r>
              <a:rPr lang="en-US" sz="3600" dirty="0" smtClean="0"/>
              <a:t>Agencias Asociadas</a:t>
            </a:r>
            <a:endParaRPr lang="en-US" sz="3600" dirty="0">
              <a:solidFill>
                <a:schemeClr val="tx1"/>
              </a:solidFill>
            </a:endParaRPr>
          </a:p>
        </p:txBody>
      </p:sp>
      <p:sp>
        <p:nvSpPr>
          <p:cNvPr id="3" name="Content Placeholder 2"/>
          <p:cNvSpPr>
            <a:spLocks noGrp="1"/>
          </p:cNvSpPr>
          <p:nvPr>
            <p:ph idx="1"/>
          </p:nvPr>
        </p:nvSpPr>
        <p:spPr>
          <a:xfrm>
            <a:off x="457200" y="1219200"/>
            <a:ext cx="8382000" cy="4648199"/>
          </a:xfrm>
        </p:spPr>
        <p:txBody>
          <a:bodyPr>
            <a:normAutofit fontScale="92500" lnSpcReduction="10000"/>
          </a:bodyPr>
          <a:lstStyle/>
          <a:p>
            <a:pPr marL="0" indent="0">
              <a:buNone/>
            </a:pPr>
            <a:r>
              <a:rPr lang="en-US" dirty="0" smtClean="0"/>
              <a:t>Usted podria ser referido a otros servicios de acuerdo a sus necesidades:</a:t>
            </a:r>
            <a:endParaRPr lang="en-US" dirty="0"/>
          </a:p>
          <a:p>
            <a:r>
              <a:rPr lang="en-US" sz="2800" dirty="0" smtClean="0"/>
              <a:t>EDD</a:t>
            </a:r>
          </a:p>
          <a:p>
            <a:r>
              <a:rPr lang="en-US" sz="2800" dirty="0" smtClean="0"/>
              <a:t>Department of Social Services</a:t>
            </a:r>
          </a:p>
          <a:p>
            <a:r>
              <a:rPr lang="en-US" sz="2800" dirty="0" smtClean="0"/>
              <a:t>Department of Rehabilitation </a:t>
            </a:r>
          </a:p>
          <a:p>
            <a:r>
              <a:rPr lang="en-US" sz="2800" dirty="0" smtClean="0"/>
              <a:t>Native Americans </a:t>
            </a:r>
          </a:p>
          <a:p>
            <a:r>
              <a:rPr lang="en-US" sz="2800" dirty="0" smtClean="0"/>
              <a:t>Housing Authority</a:t>
            </a:r>
          </a:p>
          <a:p>
            <a:r>
              <a:rPr lang="en-US" sz="2800" dirty="0" smtClean="0"/>
              <a:t>Older Americans</a:t>
            </a:r>
          </a:p>
          <a:p>
            <a:r>
              <a:rPr lang="en-US" sz="2800" dirty="0" smtClean="0"/>
              <a:t>Migrant Seasonal Farm Workers</a:t>
            </a:r>
          </a:p>
          <a:p>
            <a:r>
              <a:rPr lang="en-US" sz="2800" dirty="0" smtClean="0"/>
              <a:t>Educational Opportunities</a:t>
            </a:r>
          </a:p>
          <a:p>
            <a:endParaRPr lang="en-US" sz="2800"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E07D5D34-6B3C-44E9-89BA-DBBD3E78B4AD}" type="slidenum">
              <a:rPr lang="en-US" smtClean="0"/>
              <a:t>13</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95600"/>
            <a:ext cx="3316734" cy="2073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7656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Referencias para las Agencias Asociadas</a:t>
            </a:r>
            <a:endParaRPr lang="en-US" dirty="0"/>
          </a:p>
        </p:txBody>
      </p:sp>
      <p:sp>
        <p:nvSpPr>
          <p:cNvPr id="3" name="Content Placeholder 2"/>
          <p:cNvSpPr>
            <a:spLocks noGrp="1"/>
          </p:cNvSpPr>
          <p:nvPr>
            <p:ph idx="1"/>
          </p:nvPr>
        </p:nvSpPr>
        <p:spPr>
          <a:xfrm>
            <a:off x="457200" y="1600200"/>
            <a:ext cx="8226758" cy="4525963"/>
          </a:xfrm>
        </p:spPr>
        <p:txBody>
          <a:bodyPr/>
          <a:lstStyle/>
          <a:p>
            <a:r>
              <a:rPr lang="en-US" sz="2800" dirty="0" smtClean="0"/>
              <a:t>Ticket To Success</a:t>
            </a:r>
          </a:p>
          <a:p>
            <a:r>
              <a:rPr lang="en-US" sz="2800" dirty="0" smtClean="0"/>
              <a:t> WIOA Youth Services</a:t>
            </a:r>
          </a:p>
          <a:p>
            <a:r>
              <a:rPr lang="en-US" sz="2800" dirty="0" smtClean="0"/>
              <a:t>EDD – Migrant Seasonal </a:t>
            </a:r>
          </a:p>
          <a:p>
            <a:pPr marL="0" indent="0">
              <a:buNone/>
            </a:pPr>
            <a:r>
              <a:rPr lang="en-US" sz="2800" dirty="0"/>
              <a:t> </a:t>
            </a:r>
            <a:r>
              <a:rPr lang="en-US" sz="2800" dirty="0" smtClean="0"/>
              <a:t>   Farm Worker Program</a:t>
            </a:r>
          </a:p>
          <a:p>
            <a:r>
              <a:rPr lang="en-US" sz="2800" dirty="0" smtClean="0"/>
              <a:t>Small Business Development</a:t>
            </a:r>
          </a:p>
          <a:p>
            <a:pPr marL="0" indent="0">
              <a:buNone/>
            </a:pPr>
            <a:r>
              <a:rPr lang="en-US" sz="2800" dirty="0"/>
              <a:t> </a:t>
            </a:r>
            <a:r>
              <a:rPr lang="en-US" sz="2800" dirty="0" smtClean="0"/>
              <a:t>    Center</a:t>
            </a:r>
          </a:p>
          <a:p>
            <a:r>
              <a:rPr lang="en-US" sz="2800" dirty="0" smtClean="0"/>
              <a:t>Senior Employment Program (NCOA)</a:t>
            </a:r>
          </a:p>
          <a:p>
            <a:r>
              <a:rPr lang="en-US" sz="2800" dirty="0" smtClean="0"/>
              <a:t>WIOA Individualized Career Services</a:t>
            </a:r>
          </a:p>
          <a:p>
            <a:pPr marL="0" indent="0">
              <a:buNone/>
            </a:pPr>
            <a:endParaRPr lang="en-US" dirty="0"/>
          </a:p>
        </p:txBody>
      </p:sp>
      <p:sp>
        <p:nvSpPr>
          <p:cNvPr id="4" name="Slide Number Placeholder 3"/>
          <p:cNvSpPr>
            <a:spLocks noGrp="1"/>
          </p:cNvSpPr>
          <p:nvPr>
            <p:ph type="sldNum" sz="quarter" idx="12"/>
          </p:nvPr>
        </p:nvSpPr>
        <p:spPr/>
        <p:txBody>
          <a:bodyPr/>
          <a:lstStyle/>
          <a:p>
            <a:fld id="{E07D5D34-6B3C-44E9-89BA-DBBD3E78B4AD}" type="slidenum">
              <a:rPr lang="en-US" smtClean="0"/>
              <a:t>14</a:t>
            </a:fld>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50917"/>
            <a:ext cx="2819400" cy="1077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590800"/>
            <a:ext cx="26670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2304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Asistencia con la Vivienda</a:t>
            </a:r>
            <a:endParaRPr lang="es-MX" dirty="0"/>
          </a:p>
        </p:txBody>
      </p:sp>
      <p:sp>
        <p:nvSpPr>
          <p:cNvPr id="3" name="Content Placeholder 2"/>
          <p:cNvSpPr>
            <a:spLocks noGrp="1"/>
          </p:cNvSpPr>
          <p:nvPr>
            <p:ph idx="1"/>
          </p:nvPr>
        </p:nvSpPr>
        <p:spPr>
          <a:xfrm>
            <a:off x="492364" y="1447800"/>
            <a:ext cx="8229600" cy="4525963"/>
          </a:xfrm>
        </p:spPr>
        <p:txBody>
          <a:bodyPr>
            <a:normAutofit/>
          </a:bodyPr>
          <a:lstStyle/>
          <a:p>
            <a:r>
              <a:rPr lang="es-ES" dirty="0"/>
              <a:t>La asistencia de vivienda para familias o individuos </a:t>
            </a:r>
            <a:r>
              <a:rPr lang="es-ES" dirty="0" smtClean="0"/>
              <a:t>esta disponible</a:t>
            </a:r>
            <a:r>
              <a:rPr lang="es-ES" dirty="0"/>
              <a:t> </a:t>
            </a:r>
            <a:r>
              <a:rPr lang="es-ES" dirty="0" smtClean="0"/>
              <a:t>para aquellos que califiquen:</a:t>
            </a:r>
            <a:endParaRPr lang="es-MX" dirty="0" smtClean="0"/>
          </a:p>
          <a:p>
            <a:pPr lvl="1"/>
            <a:r>
              <a:rPr lang="es-MX" sz="2000" dirty="0" smtClean="0"/>
              <a:t>Sección 8 – Ayuda con el pago de su renta</a:t>
            </a:r>
          </a:p>
          <a:p>
            <a:pPr lvl="2"/>
            <a:r>
              <a:rPr lang="es-MX" sz="1800" dirty="0" smtClean="0"/>
              <a:t>Programa para ser dueño de sus casa</a:t>
            </a:r>
          </a:p>
          <a:p>
            <a:pPr lvl="1"/>
            <a:r>
              <a:rPr lang="es-ES" sz="2000" dirty="0"/>
              <a:t>¿Está interesado en comprar una casa</a:t>
            </a:r>
            <a:r>
              <a:rPr lang="es-ES" sz="2000" dirty="0" smtClean="0"/>
              <a:t>?</a:t>
            </a:r>
          </a:p>
          <a:p>
            <a:pPr lvl="2"/>
            <a:r>
              <a:rPr lang="es-MX" sz="1800" dirty="0" smtClean="0"/>
              <a:t>HUD - </a:t>
            </a:r>
            <a:r>
              <a:rPr lang="es-ES" sz="1800" dirty="0"/>
              <a:t>Programas de propiedad de </a:t>
            </a:r>
            <a:r>
              <a:rPr lang="es-ES" sz="1800" dirty="0" smtClean="0"/>
              <a:t>vivienda</a:t>
            </a:r>
          </a:p>
          <a:p>
            <a:pPr lvl="1"/>
            <a:r>
              <a:rPr lang="es-ES" sz="2000" dirty="0"/>
              <a:t>¿Está usted sin hogar o necesita refugio</a:t>
            </a:r>
            <a:r>
              <a:rPr lang="es-ES" sz="2000" dirty="0" smtClean="0"/>
              <a:t>?</a:t>
            </a:r>
          </a:p>
          <a:p>
            <a:pPr lvl="2"/>
            <a:r>
              <a:rPr lang="es-ES" sz="1800" dirty="0"/>
              <a:t>Asistencia para personas sin </a:t>
            </a:r>
            <a:r>
              <a:rPr lang="es-ES" sz="1800" dirty="0" smtClean="0"/>
              <a:t>hogar</a:t>
            </a:r>
          </a:p>
          <a:p>
            <a:pPr lvl="2"/>
            <a:r>
              <a:rPr lang="es-ES" sz="1800" dirty="0"/>
              <a:t>Refugio de emergencia</a:t>
            </a:r>
            <a:endParaRPr lang="es-MX" sz="1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029200"/>
            <a:ext cx="4155882" cy="100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058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Asistencia Para Familias</a:t>
            </a:r>
            <a:br>
              <a:rPr lang="es-MX" dirty="0" smtClean="0"/>
            </a:br>
            <a:endParaRPr lang="es-MX" sz="3100" dirty="0"/>
          </a:p>
        </p:txBody>
      </p:sp>
      <p:sp>
        <p:nvSpPr>
          <p:cNvPr id="3" name="Content Placeholder 2"/>
          <p:cNvSpPr>
            <a:spLocks noGrp="1"/>
          </p:cNvSpPr>
          <p:nvPr>
            <p:ph idx="1"/>
          </p:nvPr>
        </p:nvSpPr>
        <p:spPr/>
        <p:txBody>
          <a:bodyPr/>
          <a:lstStyle/>
          <a:p>
            <a:pPr marL="0" indent="0">
              <a:buNone/>
            </a:pPr>
            <a:r>
              <a:rPr lang="es-ES" dirty="0"/>
              <a:t>Los siguientes servicios son proporcionados por el Departamento de Servicios Sociales del Condado de Fresno</a:t>
            </a:r>
            <a:r>
              <a:rPr lang="es-MX" dirty="0" smtClean="0"/>
              <a:t>(DSS):</a:t>
            </a:r>
          </a:p>
          <a:p>
            <a:pPr lvl="1"/>
            <a:r>
              <a:rPr lang="es-MX" dirty="0" smtClean="0"/>
              <a:t>Asistencia Monetaria</a:t>
            </a:r>
          </a:p>
          <a:p>
            <a:pPr lvl="2"/>
            <a:r>
              <a:rPr lang="es-MX" dirty="0" smtClean="0"/>
              <a:t>TANF/CalWORKs</a:t>
            </a:r>
          </a:p>
          <a:p>
            <a:pPr lvl="2"/>
            <a:r>
              <a:rPr lang="es-MX" dirty="0" smtClean="0"/>
              <a:t>General Relief</a:t>
            </a:r>
          </a:p>
          <a:p>
            <a:pPr lvl="1"/>
            <a:r>
              <a:rPr lang="es-MX" dirty="0" smtClean="0"/>
              <a:t>Medí-Cal</a:t>
            </a:r>
          </a:p>
          <a:p>
            <a:pPr lvl="1"/>
            <a:r>
              <a:rPr lang="es-MX" dirty="0" smtClean="0"/>
              <a:t>Estampillas para Comida</a:t>
            </a:r>
            <a:endParaRPr lang="es-MX"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733800"/>
            <a:ext cx="163353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183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Oportunidades Educativas</a:t>
            </a:r>
            <a:endParaRPr lang="es-MX" dirty="0"/>
          </a:p>
        </p:txBody>
      </p:sp>
      <p:sp>
        <p:nvSpPr>
          <p:cNvPr id="3" name="Content Placeholder 2"/>
          <p:cNvSpPr>
            <a:spLocks noGrp="1"/>
          </p:cNvSpPr>
          <p:nvPr>
            <p:ph idx="1"/>
          </p:nvPr>
        </p:nvSpPr>
        <p:spPr/>
        <p:txBody>
          <a:bodyPr>
            <a:normAutofit fontScale="92500" lnSpcReduction="10000"/>
          </a:bodyPr>
          <a:lstStyle/>
          <a:p>
            <a:r>
              <a:rPr lang="en-US" dirty="0" smtClean="0"/>
              <a:t>¿</a:t>
            </a:r>
            <a:r>
              <a:rPr lang="es-MX" dirty="0" smtClean="0"/>
              <a:t>Está usted interesado en conseguir su diploma de la secundaria o GED?</a:t>
            </a:r>
          </a:p>
          <a:p>
            <a:pPr lvl="1">
              <a:buFont typeface="Wingdings" panose="05000000000000000000" pitchFamily="2" charset="2"/>
              <a:buChar char="Ø"/>
            </a:pPr>
            <a:r>
              <a:rPr lang="es-MX" dirty="0" smtClean="0"/>
              <a:t>Escuela Secundaria de Adultos en Fresno</a:t>
            </a:r>
          </a:p>
          <a:p>
            <a:pPr lvl="1">
              <a:buFont typeface="Wingdings" panose="05000000000000000000" pitchFamily="2" charset="2"/>
              <a:buChar char="Ø"/>
            </a:pPr>
            <a:r>
              <a:rPr lang="es-MX" dirty="0" smtClean="0"/>
              <a:t>Escuela Secundaria de Adultos en Clovis </a:t>
            </a:r>
          </a:p>
          <a:p>
            <a:pPr marL="457200" lvl="1" indent="0">
              <a:buNone/>
            </a:pPr>
            <a:endParaRPr lang="es-MX" dirty="0"/>
          </a:p>
          <a:p>
            <a:pPr marL="457200" lvl="1" indent="0">
              <a:buNone/>
            </a:pPr>
            <a:r>
              <a:rPr lang="es-MX" dirty="0" smtClean="0"/>
              <a:t>¿Esta interesado en cursos de Colegio Comunitario </a:t>
            </a:r>
          </a:p>
          <a:p>
            <a:pPr lvl="1">
              <a:buFont typeface="Wingdings" panose="05000000000000000000" pitchFamily="2" charset="2"/>
              <a:buChar char="Ø"/>
            </a:pPr>
            <a:r>
              <a:rPr lang="es-MX" dirty="0" smtClean="0"/>
              <a:t>Fresno City College</a:t>
            </a:r>
          </a:p>
          <a:p>
            <a:pPr lvl="1">
              <a:buFont typeface="Wingdings" panose="05000000000000000000" pitchFamily="2" charset="2"/>
              <a:buChar char="Ø"/>
            </a:pPr>
            <a:r>
              <a:rPr lang="es-MX" dirty="0" smtClean="0"/>
              <a:t>Clovis Community College</a:t>
            </a:r>
          </a:p>
          <a:p>
            <a:pPr lvl="1">
              <a:buFont typeface="Wingdings" panose="05000000000000000000" pitchFamily="2" charset="2"/>
              <a:buChar char="Ø"/>
            </a:pPr>
            <a:r>
              <a:rPr lang="es-MX" dirty="0" smtClean="0"/>
              <a:t> West Hills </a:t>
            </a:r>
            <a:r>
              <a:rPr lang="en-US" dirty="0" smtClean="0"/>
              <a:t>College</a:t>
            </a:r>
          </a:p>
          <a:p>
            <a:pPr lvl="1">
              <a:buFont typeface="Wingdings" panose="05000000000000000000" pitchFamily="2" charset="2"/>
              <a:buChar char="Ø"/>
            </a:pPr>
            <a:r>
              <a:rPr lang="en-US" dirty="0" smtClean="0"/>
              <a:t>Reedley College</a:t>
            </a:r>
          </a:p>
          <a:p>
            <a:pPr marL="457200" lvl="1" indent="0">
              <a:buNone/>
            </a:pPr>
            <a:endParaRPr lang="en-US" dirty="0" smtClean="0"/>
          </a:p>
        </p:txBody>
      </p:sp>
    </p:spTree>
    <p:extLst>
      <p:ext uri="{BB962C8B-B14F-4D97-AF65-F5344CB8AC3E}">
        <p14:creationId xmlns:p14="http://schemas.microsoft.com/office/powerpoint/2010/main" val="2361636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1143000"/>
          </a:xfrm>
        </p:spPr>
        <p:txBody>
          <a:bodyPr/>
          <a:lstStyle/>
          <a:p>
            <a:r>
              <a:rPr lang="en-US" dirty="0" smtClean="0"/>
              <a:t>¿Como puede obtener servicios?</a:t>
            </a:r>
            <a:endParaRPr lang="en-US" dirty="0"/>
          </a:p>
        </p:txBody>
      </p:sp>
      <p:sp>
        <p:nvSpPr>
          <p:cNvPr id="3" name="Content Placeholder 2"/>
          <p:cNvSpPr>
            <a:spLocks noGrp="1"/>
          </p:cNvSpPr>
          <p:nvPr>
            <p:ph idx="1"/>
          </p:nvPr>
        </p:nvSpPr>
        <p:spPr>
          <a:xfrm>
            <a:off x="495300" y="3581400"/>
            <a:ext cx="8229600" cy="2392363"/>
          </a:xfrm>
        </p:spPr>
        <p:txBody>
          <a:bodyPr>
            <a:normAutofit fontScale="92500" lnSpcReduction="10000"/>
          </a:bodyPr>
          <a:lstStyle/>
          <a:p>
            <a:pPr marL="0" indent="0">
              <a:buNone/>
            </a:pPr>
            <a:r>
              <a:rPr lang="en-US" b="1" u="sng" dirty="0" smtClean="0"/>
              <a:t>Para su informacion:</a:t>
            </a:r>
            <a:endParaRPr lang="en-US" b="1" u="sng" dirty="0"/>
          </a:p>
          <a:p>
            <a:r>
              <a:rPr lang="en-US" dirty="0" smtClean="0"/>
              <a:t>Cada programa tiene requisitos differentes de eligibilidad.</a:t>
            </a:r>
          </a:p>
          <a:p>
            <a:r>
              <a:rPr lang="en-US" dirty="0" smtClean="0"/>
              <a:t>Se le daran referencias de acuerdo a sus intereses</a:t>
            </a:r>
            <a:r>
              <a:rPr lang="en-US" dirty="0"/>
              <a:t>.</a:t>
            </a:r>
            <a:endParaRPr lang="en-US" dirty="0" smtClean="0"/>
          </a:p>
          <a:p>
            <a:endParaRPr lang="en-US" dirty="0"/>
          </a:p>
        </p:txBody>
      </p:sp>
      <p:sp>
        <p:nvSpPr>
          <p:cNvPr id="4" name="Slide Number Placeholder 3"/>
          <p:cNvSpPr>
            <a:spLocks noGrp="1"/>
          </p:cNvSpPr>
          <p:nvPr>
            <p:ph type="sldNum" sz="quarter" idx="12"/>
          </p:nvPr>
        </p:nvSpPr>
        <p:spPr/>
        <p:txBody>
          <a:bodyPr/>
          <a:lstStyle/>
          <a:p>
            <a:fld id="{E07D5D34-6B3C-44E9-89BA-DBBD3E78B4AD}" type="slidenum">
              <a:rPr lang="en-US" smtClean="0"/>
              <a:t>18</a:t>
            </a:fld>
            <a:endParaRPr lang="en-US" dirty="0"/>
          </a:p>
        </p:txBody>
      </p:sp>
      <p:sp>
        <p:nvSpPr>
          <p:cNvPr id="2" name="TextBox 1"/>
          <p:cNvSpPr txBox="1"/>
          <p:nvPr/>
        </p:nvSpPr>
        <p:spPr>
          <a:xfrm>
            <a:off x="914400" y="1524000"/>
            <a:ext cx="7391400" cy="1077218"/>
          </a:xfrm>
          <a:prstGeom prst="rect">
            <a:avLst/>
          </a:prstGeom>
          <a:noFill/>
        </p:spPr>
        <p:txBody>
          <a:bodyPr wrap="square" rtlCol="0">
            <a:spAutoFit/>
          </a:bodyPr>
          <a:lstStyle/>
          <a:p>
            <a:r>
              <a:rPr lang="en-US" sz="3200" dirty="0" smtClean="0"/>
              <a:t>Complete su Hoja de In</a:t>
            </a:r>
            <a:r>
              <a:rPr lang="es-MX" sz="3200" dirty="0" smtClean="0"/>
              <a:t>terés </a:t>
            </a:r>
            <a:r>
              <a:rPr lang="en-US" sz="3200" dirty="0" smtClean="0"/>
              <a:t>y entregue a un Representante. </a:t>
            </a:r>
            <a:endParaRPr lang="en-US"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09800"/>
            <a:ext cx="3286125" cy="1707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663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3200" dirty="0" smtClean="0"/>
              <a:t>Servicios para Adultos &amp; Trabajadores Desplazados</a:t>
            </a:r>
            <a:endParaRPr lang="es-MX" sz="3200" dirty="0"/>
          </a:p>
        </p:txBody>
      </p:sp>
      <p:sp>
        <p:nvSpPr>
          <p:cNvPr id="3" name="Content Placeholder 2"/>
          <p:cNvSpPr>
            <a:spLocks noGrp="1"/>
          </p:cNvSpPr>
          <p:nvPr>
            <p:ph idx="1"/>
          </p:nvPr>
        </p:nvSpPr>
        <p:spPr>
          <a:xfrm>
            <a:off x="457200" y="1447800"/>
            <a:ext cx="8229600" cy="4486274"/>
          </a:xfrm>
        </p:spPr>
        <p:txBody>
          <a:bodyPr>
            <a:normAutofit fontScale="62500" lnSpcReduction="20000"/>
          </a:bodyPr>
          <a:lstStyle/>
          <a:p>
            <a:r>
              <a:rPr lang="es-MX" dirty="0" smtClean="0"/>
              <a:t>Servicios de Carrera Individualizados</a:t>
            </a:r>
          </a:p>
          <a:p>
            <a:pPr lvl="1"/>
            <a:r>
              <a:rPr lang="es-ES" dirty="0"/>
              <a:t>Trabaje individualmente con un especialista en preparación para el empleo (ERS, por sus siglas en inglés) preparado para guiarle en el proceso y ayudarle con:</a:t>
            </a:r>
            <a:endParaRPr lang="es-MX" dirty="0" smtClean="0"/>
          </a:p>
          <a:p>
            <a:pPr lvl="2"/>
            <a:r>
              <a:rPr lang="es-MX" dirty="0"/>
              <a:t>Orientación profesional</a:t>
            </a:r>
          </a:p>
          <a:p>
            <a:pPr lvl="2"/>
            <a:r>
              <a:rPr lang="es-ES" dirty="0"/>
              <a:t>Evaluación del nivel de habilidad</a:t>
            </a:r>
            <a:endParaRPr lang="es-MX" dirty="0" smtClean="0"/>
          </a:p>
          <a:p>
            <a:pPr lvl="2"/>
            <a:r>
              <a:rPr lang="es-MX" dirty="0"/>
              <a:t>O</a:t>
            </a:r>
            <a:r>
              <a:rPr lang="es-MX" dirty="0" smtClean="0"/>
              <a:t>portunidades </a:t>
            </a:r>
            <a:r>
              <a:rPr lang="es-MX" dirty="0"/>
              <a:t>de </a:t>
            </a:r>
            <a:r>
              <a:rPr lang="es-MX" dirty="0" smtClean="0"/>
              <a:t>entrenamiento educativo</a:t>
            </a:r>
            <a:endParaRPr lang="es-MX" dirty="0"/>
          </a:p>
          <a:p>
            <a:pPr lvl="2"/>
            <a:r>
              <a:rPr lang="es-MX" dirty="0" smtClean="0"/>
              <a:t>Clases de preparación </a:t>
            </a:r>
            <a:r>
              <a:rPr lang="es-MX" dirty="0"/>
              <a:t>para el </a:t>
            </a:r>
            <a:r>
              <a:rPr lang="es-MX" dirty="0" smtClean="0"/>
              <a:t>trabajo </a:t>
            </a:r>
            <a:r>
              <a:rPr lang="es-MX" dirty="0"/>
              <a:t>y mejora de </a:t>
            </a:r>
            <a:r>
              <a:rPr lang="es-MX" dirty="0" smtClean="0"/>
              <a:t>habilidades  </a:t>
            </a:r>
          </a:p>
          <a:p>
            <a:r>
              <a:rPr lang="es-MX" dirty="0"/>
              <a:t>Servicios de </a:t>
            </a:r>
            <a:r>
              <a:rPr lang="es-MX" dirty="0" smtClean="0"/>
              <a:t>Formación</a:t>
            </a:r>
            <a:endParaRPr lang="es-MX" dirty="0"/>
          </a:p>
          <a:p>
            <a:pPr lvl="1"/>
            <a:r>
              <a:rPr lang="es-ES" dirty="0"/>
              <a:t>Discuta con un </a:t>
            </a:r>
            <a:r>
              <a:rPr lang="es-ES" dirty="0" smtClean="0"/>
              <a:t>especialista las </a:t>
            </a:r>
            <a:r>
              <a:rPr lang="es-ES" dirty="0"/>
              <a:t>opciones disponibles</a:t>
            </a:r>
            <a:endParaRPr lang="es-MX" dirty="0" smtClean="0"/>
          </a:p>
          <a:p>
            <a:pPr lvl="2"/>
            <a:r>
              <a:rPr lang="es-MX" dirty="0"/>
              <a:t>Entrenamiento de habilidades ocupacionales</a:t>
            </a:r>
          </a:p>
          <a:p>
            <a:pPr lvl="2"/>
            <a:r>
              <a:rPr lang="es-ES" dirty="0" smtClean="0"/>
              <a:t>Fo</a:t>
            </a:r>
            <a:r>
              <a:rPr lang="es-MX" dirty="0" smtClean="0"/>
              <a:t>rmación en el Trabajo</a:t>
            </a:r>
          </a:p>
          <a:p>
            <a:pPr lvl="2"/>
            <a:r>
              <a:rPr lang="es-ES" dirty="0" smtClean="0"/>
              <a:t>Formación </a:t>
            </a:r>
            <a:r>
              <a:rPr lang="es-ES" dirty="0"/>
              <a:t>personalizada</a:t>
            </a:r>
            <a:endParaRPr lang="es-MX" dirty="0" smtClean="0"/>
          </a:p>
          <a:p>
            <a:r>
              <a:rPr lang="es-MX" dirty="0" smtClean="0"/>
              <a:t>Servicios de Apoyo</a:t>
            </a:r>
          </a:p>
          <a:p>
            <a:pPr lvl="1"/>
            <a:r>
              <a:rPr lang="es-ES" dirty="0"/>
              <a:t>Basado en la necesidad del estudiante / solicitante de empleo, para ayudar con suministros, ropa y transporte necesarios para participar en el programa.</a:t>
            </a:r>
            <a:endParaRPr lang="es-MX" dirty="0" smtClean="0"/>
          </a:p>
          <a:p>
            <a:r>
              <a:rPr lang="es-MX" dirty="0" smtClean="0"/>
              <a:t>Ayuda para encontrar </a:t>
            </a:r>
            <a:r>
              <a:rPr lang="es-MX" dirty="0"/>
              <a:t>trabajo</a:t>
            </a:r>
            <a:endParaRPr lang="es-MX" dirty="0" smtClean="0"/>
          </a:p>
          <a:p>
            <a:pPr marL="0" indent="0">
              <a:buNone/>
            </a:pPr>
            <a:endParaRPr lang="es-MX" dirty="0" smtClean="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5678"/>
          <a:stretch/>
        </p:blipFill>
        <p:spPr bwMode="auto">
          <a:xfrm>
            <a:off x="6781800" y="2514600"/>
            <a:ext cx="1588363" cy="186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1347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El </a:t>
            </a:r>
            <a:r>
              <a:rPr lang="es-MX" dirty="0"/>
              <a:t>P</a:t>
            </a:r>
            <a:r>
              <a:rPr lang="es-MX" dirty="0" smtClean="0"/>
              <a:t>ropósito </a:t>
            </a:r>
            <a:r>
              <a:rPr lang="es-MX" dirty="0"/>
              <a:t>D</a:t>
            </a:r>
            <a:r>
              <a:rPr lang="es-MX" dirty="0" smtClean="0"/>
              <a:t>e </a:t>
            </a:r>
            <a:r>
              <a:rPr lang="es-MX" dirty="0"/>
              <a:t>E</a:t>
            </a:r>
            <a:r>
              <a:rPr lang="es-MX" dirty="0" smtClean="0"/>
              <a:t>sta Orientación</a:t>
            </a:r>
            <a:endParaRPr lang="es-MX" dirty="0"/>
          </a:p>
        </p:txBody>
      </p:sp>
      <p:sp>
        <p:nvSpPr>
          <p:cNvPr id="3" name="Content Placeholder 2"/>
          <p:cNvSpPr>
            <a:spLocks noGrp="1"/>
          </p:cNvSpPr>
          <p:nvPr>
            <p:ph idx="1"/>
          </p:nvPr>
        </p:nvSpPr>
        <p:spPr/>
        <p:txBody>
          <a:bodyPr/>
          <a:lstStyle/>
          <a:p>
            <a:r>
              <a:rPr lang="en-US" dirty="0" smtClean="0"/>
              <a:t>¿</a:t>
            </a:r>
            <a:r>
              <a:rPr lang="es-MX" dirty="0" smtClean="0"/>
              <a:t>Que es Workforce Connection?</a:t>
            </a:r>
          </a:p>
          <a:p>
            <a:r>
              <a:rPr lang="es-MX" dirty="0" smtClean="0"/>
              <a:t>¿Que ofrece Workforce Connection?</a:t>
            </a:r>
          </a:p>
          <a:p>
            <a:r>
              <a:rPr lang="es-MX" dirty="0" smtClean="0"/>
              <a:t>¿Como puede obtener acceso a los servicios de Workforce Connection?</a:t>
            </a:r>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86200"/>
            <a:ext cx="3159984"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86780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a:xfrm>
            <a:off x="457200" y="274638"/>
            <a:ext cx="8229600" cy="944562"/>
          </a:xfrm>
        </p:spPr>
        <p:txBody>
          <a:bodyPr>
            <a:noAutofit/>
          </a:bodyPr>
          <a:lstStyle/>
          <a:p>
            <a:r>
              <a:rPr lang="es-MX" altLang="en-US" sz="3600" dirty="0" smtClean="0">
                <a:solidFill>
                  <a:schemeClr val="tx1"/>
                </a:solidFill>
              </a:rPr>
              <a:t>WIOA </a:t>
            </a:r>
            <a:r>
              <a:rPr lang="es-MX" altLang="en-US" sz="3600" dirty="0" smtClean="0"/>
              <a:t>Servicios De Carrera Individualizados</a:t>
            </a:r>
            <a:endParaRPr lang="es-MX" altLang="en-US" sz="3600" dirty="0" smtClean="0">
              <a:solidFill>
                <a:schemeClr val="tx1"/>
              </a:solidFill>
            </a:endParaRPr>
          </a:p>
        </p:txBody>
      </p:sp>
      <p:sp>
        <p:nvSpPr>
          <p:cNvPr id="26627" name="Content Placeholder 3"/>
          <p:cNvSpPr>
            <a:spLocks noGrp="1"/>
          </p:cNvSpPr>
          <p:nvPr>
            <p:ph idx="1"/>
          </p:nvPr>
        </p:nvSpPr>
        <p:spPr>
          <a:xfrm>
            <a:off x="457200" y="1371601"/>
            <a:ext cx="8229600" cy="3733799"/>
          </a:xfrm>
        </p:spPr>
        <p:txBody>
          <a:bodyPr>
            <a:normAutofit lnSpcReduction="10000"/>
          </a:bodyPr>
          <a:lstStyle/>
          <a:p>
            <a:pPr algn="ctr">
              <a:spcBef>
                <a:spcPct val="50000"/>
              </a:spcBef>
              <a:buFont typeface="Arial" charset="0"/>
              <a:buNone/>
            </a:pPr>
            <a:r>
              <a:rPr lang="es-MX" altLang="en-US" sz="3600" b="1" u="sng" dirty="0" smtClean="0">
                <a:latin typeface="+mj-lt"/>
              </a:rPr>
              <a:t>Servicios De Formación</a:t>
            </a:r>
          </a:p>
          <a:p>
            <a:pPr>
              <a:spcBef>
                <a:spcPct val="50000"/>
              </a:spcBef>
              <a:buFont typeface="Arial" charset="0"/>
              <a:buNone/>
            </a:pPr>
            <a:r>
              <a:rPr lang="es-MX" altLang="en-US" sz="2000" i="1" dirty="0" smtClean="0">
                <a:latin typeface="+mj-lt"/>
              </a:rPr>
              <a:t>La Cámara de Comercio de los Estados Unidos estima que para el año 2018, el 63 por ciento de todos los empleos requerirá algún tipo de credencial de capacitación post-secundaria.</a:t>
            </a:r>
          </a:p>
          <a:p>
            <a:pPr>
              <a:spcBef>
                <a:spcPct val="50000"/>
              </a:spcBef>
            </a:pPr>
            <a:r>
              <a:rPr lang="es-MX" altLang="en-US" sz="2000" dirty="0" smtClean="0">
                <a:latin typeface="+mj-lt"/>
              </a:rPr>
              <a:t>Basándose en su situación financiera, WIOA puede contar con recursos para ayudarle si no tiene la capacidad de cubrir el costo de artículos tales como: matrícula, libros de texto, uniformes, suministros, licencias y/o cuotas de certificación para capacitación en ocupaciones de la demanda.</a:t>
            </a:r>
          </a:p>
          <a:p>
            <a:pPr>
              <a:spcBef>
                <a:spcPct val="50000"/>
              </a:spcBef>
            </a:pPr>
            <a:r>
              <a:rPr lang="es-MX" altLang="en-US" sz="2000" dirty="0" smtClean="0">
                <a:latin typeface="+mj-lt"/>
              </a:rPr>
              <a:t>Para ser considerado para una beca de entrenamiento, usted debe cumplir con todos los requisitos de evaluación mínima para la ocupación.</a:t>
            </a:r>
            <a:endParaRPr lang="es-MX" altLang="en-US" sz="2000" dirty="0" smtClean="0">
              <a:solidFill>
                <a:schemeClr val="tx1"/>
              </a:solidFill>
              <a:latin typeface="+mj-lt"/>
            </a:endParaRPr>
          </a:p>
        </p:txBody>
      </p:sp>
      <p:sp>
        <p:nvSpPr>
          <p:cNvPr id="3" name="Slide Number Placeholder 2"/>
          <p:cNvSpPr>
            <a:spLocks noGrp="1"/>
          </p:cNvSpPr>
          <p:nvPr>
            <p:ph type="sldNum" sz="quarter" idx="12"/>
          </p:nvPr>
        </p:nvSpPr>
        <p:spPr/>
        <p:txBody>
          <a:bodyPr/>
          <a:lstStyle/>
          <a:p>
            <a:fld id="{E07D5D34-6B3C-44E9-89BA-DBBD3E78B4AD}" type="slidenum">
              <a:rPr lang="en-US" smtClean="0"/>
              <a:t>20</a:t>
            </a:fld>
            <a:endParaRPr lang="en-US"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876800"/>
            <a:ext cx="1824834" cy="1227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1586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es-ES" dirty="0" smtClean="0"/>
              <a:t>¿Hay </a:t>
            </a:r>
            <a:r>
              <a:rPr lang="es-ES" dirty="0"/>
              <a:t>E</a:t>
            </a:r>
            <a:r>
              <a:rPr lang="es-ES" dirty="0" smtClean="0"/>
              <a:t>xpectativas?</a:t>
            </a:r>
            <a:endParaRPr lang="en-US" altLang="en-US" dirty="0" smtClean="0"/>
          </a:p>
        </p:txBody>
      </p:sp>
      <p:sp>
        <p:nvSpPr>
          <p:cNvPr id="70658" name="Rectangle 3"/>
          <p:cNvSpPr>
            <a:spLocks noGrp="1"/>
          </p:cNvSpPr>
          <p:nvPr>
            <p:ph idx="1"/>
          </p:nvPr>
        </p:nvSpPr>
        <p:spPr>
          <a:xfrm>
            <a:off x="457200" y="4495800"/>
            <a:ext cx="8229600" cy="1630363"/>
          </a:xfrm>
        </p:spPr>
        <p:txBody>
          <a:bodyPr>
            <a:normAutofit fontScale="85000" lnSpcReduction="10000"/>
          </a:bodyPr>
          <a:lstStyle/>
          <a:p>
            <a:pPr marL="0" indent="0" eaLnBrk="1" hangingPunct="1">
              <a:lnSpc>
                <a:spcPct val="80000"/>
              </a:lnSpc>
              <a:buNone/>
            </a:pPr>
            <a:endParaRPr lang="en-US" altLang="en-US" sz="2400" dirty="0" smtClean="0">
              <a:solidFill>
                <a:srgbClr val="FF0000"/>
              </a:solidFill>
              <a:latin typeface="Georgia" pitchFamily="18" charset="0"/>
            </a:endParaRPr>
          </a:p>
          <a:p>
            <a:pPr eaLnBrk="1" hangingPunct="1">
              <a:lnSpc>
                <a:spcPct val="80000"/>
              </a:lnSpc>
            </a:pPr>
            <a:r>
              <a:rPr lang="en-US" altLang="en-US" sz="2400" dirty="0" smtClean="0">
                <a:solidFill>
                  <a:srgbClr val="FF0000"/>
                </a:solidFill>
                <a:latin typeface="+mj-lt"/>
              </a:rPr>
              <a:t>Si usted no califica para los servicios de WIOA lo dirigiremos a los mejores recursos posibles para asistirle con la busqueda de empleo.  Queremos prepararlo para que alcanze su meta de obtener y mantener un empleo. </a:t>
            </a:r>
          </a:p>
          <a:p>
            <a:pPr eaLnBrk="1" hangingPunct="1">
              <a:lnSpc>
                <a:spcPct val="80000"/>
              </a:lnSpc>
            </a:pPr>
            <a:r>
              <a:rPr lang="en-US" altLang="en-US" sz="2400" dirty="0" smtClean="0">
                <a:solidFill>
                  <a:srgbClr val="FF0000"/>
                </a:solidFill>
                <a:latin typeface="+mj-lt"/>
              </a:rPr>
              <a:t>Seamos claros con lo que se require exactamente de </a:t>
            </a:r>
            <a:r>
              <a:rPr lang="en-US" altLang="en-US" sz="2400" b="1" u="sng" dirty="0" smtClean="0">
                <a:solidFill>
                  <a:srgbClr val="FF0000"/>
                </a:solidFill>
                <a:latin typeface="+mj-lt"/>
              </a:rPr>
              <a:t>USTED</a:t>
            </a:r>
            <a:r>
              <a:rPr lang="en-US" altLang="en-US" sz="2400" dirty="0" smtClean="0">
                <a:solidFill>
                  <a:srgbClr val="FF0000"/>
                </a:solidFill>
                <a:latin typeface="+mj-lt"/>
              </a:rPr>
              <a:t> y lo que se espera de </a:t>
            </a:r>
            <a:r>
              <a:rPr lang="en-US" altLang="en-US" sz="2400" b="1" u="sng" dirty="0" smtClean="0">
                <a:solidFill>
                  <a:srgbClr val="FF0000"/>
                </a:solidFill>
                <a:latin typeface="+mj-lt"/>
              </a:rPr>
              <a:t>NOSOTROS</a:t>
            </a:r>
            <a:r>
              <a:rPr lang="en-US" altLang="en-US" sz="2400" dirty="0" smtClean="0">
                <a:solidFill>
                  <a:srgbClr val="FF0000"/>
                </a:solidFill>
                <a:latin typeface="+mj-lt"/>
              </a:rPr>
              <a:t>.</a:t>
            </a:r>
          </a:p>
        </p:txBody>
      </p:sp>
      <p:sp>
        <p:nvSpPr>
          <p:cNvPr id="68617" name="Oval 9"/>
          <p:cNvSpPr>
            <a:spLocks noChangeArrowheads="1"/>
          </p:cNvSpPr>
          <p:nvPr/>
        </p:nvSpPr>
        <p:spPr bwMode="auto">
          <a:xfrm>
            <a:off x="761999" y="1628774"/>
            <a:ext cx="7853943" cy="2800350"/>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en-US" dirty="0"/>
          </a:p>
        </p:txBody>
      </p:sp>
      <p:sp>
        <p:nvSpPr>
          <p:cNvPr id="68618" name="Text Box 10"/>
          <p:cNvSpPr txBox="1">
            <a:spLocks noChangeArrowheads="1"/>
          </p:cNvSpPr>
          <p:nvPr/>
        </p:nvSpPr>
        <p:spPr bwMode="auto">
          <a:xfrm>
            <a:off x="2001166" y="1957604"/>
            <a:ext cx="6330950" cy="1754326"/>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b="1" dirty="0">
                <a:solidFill>
                  <a:schemeClr val="bg1"/>
                </a:solidFill>
              </a:rPr>
              <a:t>#1: WIOA </a:t>
            </a:r>
            <a:r>
              <a:rPr lang="en-US" b="1" dirty="0" smtClean="0">
                <a:solidFill>
                  <a:schemeClr val="bg1"/>
                </a:solidFill>
              </a:rPr>
              <a:t>no es un programa al cual tiene derecho</a:t>
            </a:r>
          </a:p>
          <a:p>
            <a:pPr>
              <a:defRPr/>
            </a:pPr>
            <a:r>
              <a:rPr lang="en-US" b="1" dirty="0" smtClean="0">
                <a:solidFill>
                  <a:schemeClr val="bg1"/>
                </a:solidFill>
              </a:rPr>
              <a:t>#2</a:t>
            </a:r>
            <a:r>
              <a:rPr lang="en-US" b="1" dirty="0">
                <a:solidFill>
                  <a:schemeClr val="bg1"/>
                </a:solidFill>
              </a:rPr>
              <a:t>: </a:t>
            </a:r>
            <a:r>
              <a:rPr lang="en-US" b="1" dirty="0" smtClean="0">
                <a:solidFill>
                  <a:schemeClr val="bg1"/>
                </a:solidFill>
              </a:rPr>
              <a:t>25Mil personas visitan el Centro cada año.  Solamente tenemos disponibilidad para proporcionar  servicios</a:t>
            </a:r>
            <a:r>
              <a:rPr lang="en-US" b="1" dirty="0">
                <a:solidFill>
                  <a:schemeClr val="bg1"/>
                </a:solidFill>
              </a:rPr>
              <a:t> individualizados para una </a:t>
            </a:r>
            <a:r>
              <a:rPr lang="en-US" b="1" dirty="0" smtClean="0">
                <a:solidFill>
                  <a:schemeClr val="bg1"/>
                </a:solidFill>
              </a:rPr>
              <a:t>carrera a 1,500. </a:t>
            </a:r>
            <a:endParaRPr lang="en-US" b="1" dirty="0">
              <a:solidFill>
                <a:schemeClr val="bg1"/>
              </a:solidFill>
            </a:endParaRPr>
          </a:p>
          <a:p>
            <a:pPr>
              <a:defRPr/>
            </a:pPr>
            <a:r>
              <a:rPr lang="en-US" b="1" dirty="0">
                <a:solidFill>
                  <a:schemeClr val="bg1"/>
                </a:solidFill>
              </a:rPr>
              <a:t>#3:</a:t>
            </a:r>
            <a:r>
              <a:rPr lang="en-US" dirty="0">
                <a:solidFill>
                  <a:schemeClr val="bg1"/>
                </a:solidFill>
              </a:rPr>
              <a:t> </a:t>
            </a:r>
            <a:r>
              <a:rPr lang="en-US" b="1" dirty="0" smtClean="0">
                <a:solidFill>
                  <a:schemeClr val="bg1"/>
                </a:solidFill>
              </a:rPr>
              <a:t>No todos califican para obtener servicios</a:t>
            </a:r>
            <a:r>
              <a:rPr lang="en-US" b="1" dirty="0">
                <a:solidFill>
                  <a:schemeClr val="bg1"/>
                </a:solidFill>
              </a:rPr>
              <a:t> </a:t>
            </a:r>
            <a:r>
              <a:rPr lang="en-US" b="1" dirty="0" smtClean="0">
                <a:solidFill>
                  <a:schemeClr val="bg1"/>
                </a:solidFill>
              </a:rPr>
              <a:t>individualizados para una carrera o entrenamiento vocacional.</a:t>
            </a:r>
            <a:endParaRPr lang="en-US" dirty="0"/>
          </a:p>
        </p:txBody>
      </p:sp>
      <p:sp>
        <p:nvSpPr>
          <p:cNvPr id="68619" name="Text Box 11"/>
          <p:cNvSpPr txBox="1">
            <a:spLocks noChangeArrowheads="1"/>
          </p:cNvSpPr>
          <p:nvPr/>
        </p:nvSpPr>
        <p:spPr bwMode="auto">
          <a:xfrm>
            <a:off x="341971" y="1430337"/>
            <a:ext cx="3314700"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2000" b="1" dirty="0" smtClean="0">
                <a:solidFill>
                  <a:srgbClr val="FF0000"/>
                </a:solidFill>
                <a:latin typeface="+mj-lt"/>
              </a:rPr>
              <a:t>Claro que las hay!</a:t>
            </a:r>
            <a:endParaRPr lang="en-US" sz="2000" b="1" dirty="0">
              <a:solidFill>
                <a:srgbClr val="FF0000"/>
              </a:solidFill>
              <a:latin typeface="+mj-lt"/>
            </a:endParaRPr>
          </a:p>
        </p:txBody>
      </p:sp>
      <p:sp>
        <p:nvSpPr>
          <p:cNvPr id="2" name="Slide Number Placeholder 1"/>
          <p:cNvSpPr>
            <a:spLocks noGrp="1"/>
          </p:cNvSpPr>
          <p:nvPr>
            <p:ph type="sldNum" sz="quarter" idx="12"/>
          </p:nvPr>
        </p:nvSpPr>
        <p:spPr/>
        <p:txBody>
          <a:bodyPr/>
          <a:lstStyle/>
          <a:p>
            <a:fld id="{E07D5D34-6B3C-44E9-89BA-DBBD3E78B4AD}" type="slidenum">
              <a:rPr lang="en-US" smtClean="0"/>
              <a:t>21</a:t>
            </a:fld>
            <a:endParaRPr lang="en-US" dirty="0"/>
          </a:p>
        </p:txBody>
      </p:sp>
    </p:spTree>
    <p:extLst>
      <p:ext uri="{BB962C8B-B14F-4D97-AF65-F5344CB8AC3E}">
        <p14:creationId xmlns:p14="http://schemas.microsoft.com/office/powerpoint/2010/main" val="1119774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0658">
                                            <p:txEl>
                                              <p:pRg st="1" end="1"/>
                                            </p:txEl>
                                          </p:spTgt>
                                        </p:tgtEl>
                                        <p:attrNameLst>
                                          <p:attrName>style.visibility</p:attrName>
                                        </p:attrNameLst>
                                      </p:cBhvr>
                                      <p:to>
                                        <p:strVal val="visible"/>
                                      </p:to>
                                    </p:set>
                                    <p:anim calcmode="lin" valueType="num">
                                      <p:cBhvr additive="base">
                                        <p:cTn id="7" dur="500" fill="hold"/>
                                        <p:tgtEl>
                                          <p:spTgt spid="706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8">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0658">
                                            <p:txEl>
                                              <p:pRg st="2" end="2"/>
                                            </p:txEl>
                                          </p:spTgt>
                                        </p:tgtEl>
                                        <p:attrNameLst>
                                          <p:attrName>style.visibility</p:attrName>
                                        </p:attrNameLst>
                                      </p:cBhvr>
                                      <p:to>
                                        <p:strVal val="visible"/>
                                      </p:to>
                                    </p:set>
                                    <p:anim calcmode="lin" valueType="num">
                                      <p:cBhvr additive="base">
                                        <p:cTn id="12" dur="500" fill="hold"/>
                                        <p:tgtEl>
                                          <p:spTgt spid="70658">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065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pPr eaLnBrk="1" hangingPunct="1"/>
            <a:r>
              <a:rPr lang="en-US" altLang="en-US" dirty="0" smtClean="0"/>
              <a:t>Nuestras Expectativas Para Usted</a:t>
            </a:r>
          </a:p>
        </p:txBody>
      </p:sp>
      <p:sp>
        <p:nvSpPr>
          <p:cNvPr id="29699" name="Rectangle 3"/>
          <p:cNvSpPr>
            <a:spLocks noGrp="1"/>
          </p:cNvSpPr>
          <p:nvPr>
            <p:ph idx="1"/>
          </p:nvPr>
        </p:nvSpPr>
        <p:spPr/>
        <p:txBody>
          <a:bodyPr/>
          <a:lstStyle/>
          <a:p>
            <a:pPr eaLnBrk="1" hangingPunct="1">
              <a:lnSpc>
                <a:spcPct val="80000"/>
              </a:lnSpc>
            </a:pPr>
            <a:r>
              <a:rPr lang="en-US" altLang="en-US" sz="2800" b="1" u="sng" dirty="0" smtClean="0">
                <a:latin typeface="+mj-lt"/>
              </a:rPr>
              <a:t>Compromiso</a:t>
            </a:r>
            <a:r>
              <a:rPr lang="en-US" altLang="en-US" sz="2800" dirty="0" smtClean="0">
                <a:latin typeface="+mj-lt"/>
              </a:rPr>
              <a:t> a completar el proceso de preparacion para el empleo, conseguir y mantener un empleo. </a:t>
            </a:r>
          </a:p>
          <a:p>
            <a:pPr marL="0" indent="0" eaLnBrk="1" hangingPunct="1">
              <a:lnSpc>
                <a:spcPct val="80000"/>
              </a:lnSpc>
              <a:buNone/>
            </a:pPr>
            <a:endParaRPr lang="en-US" altLang="en-US" sz="2800" dirty="0" smtClean="0">
              <a:latin typeface="+mj-lt"/>
            </a:endParaRPr>
          </a:p>
          <a:p>
            <a:pPr eaLnBrk="1" hangingPunct="1">
              <a:lnSpc>
                <a:spcPct val="80000"/>
              </a:lnSpc>
            </a:pPr>
            <a:r>
              <a:rPr lang="en-US" altLang="en-US" sz="2800" b="1" u="sng" dirty="0" smtClean="0">
                <a:latin typeface="+mj-lt"/>
              </a:rPr>
              <a:t>Dedicacion</a:t>
            </a:r>
            <a:r>
              <a:rPr lang="en-US" altLang="en-US" sz="2800" dirty="0" smtClean="0">
                <a:latin typeface="+mj-lt"/>
              </a:rPr>
              <a:t> ya que se require que atienda a citas talleres, y la participacion en las actividades de busqueda de empleo.</a:t>
            </a:r>
          </a:p>
          <a:p>
            <a:pPr marL="0" indent="0" eaLnBrk="1" hangingPunct="1">
              <a:lnSpc>
                <a:spcPct val="80000"/>
              </a:lnSpc>
              <a:buNone/>
            </a:pPr>
            <a:endParaRPr lang="en-US" altLang="en-US" sz="2800" dirty="0" smtClean="0">
              <a:latin typeface="+mj-lt"/>
            </a:endParaRPr>
          </a:p>
        </p:txBody>
      </p:sp>
      <p:sp>
        <p:nvSpPr>
          <p:cNvPr id="2" name="Slide Number Placeholder 1"/>
          <p:cNvSpPr>
            <a:spLocks noGrp="1"/>
          </p:cNvSpPr>
          <p:nvPr>
            <p:ph type="sldNum" sz="quarter" idx="12"/>
          </p:nvPr>
        </p:nvSpPr>
        <p:spPr/>
        <p:txBody>
          <a:bodyPr/>
          <a:lstStyle/>
          <a:p>
            <a:fld id="{E07D5D34-6B3C-44E9-89BA-DBBD3E78B4AD}" type="slidenum">
              <a:rPr lang="en-US" smtClean="0"/>
              <a:t>22</a:t>
            </a:fld>
            <a:endParaRPr lang="en-US" dirty="0"/>
          </a:p>
        </p:txBody>
      </p:sp>
      <p:pic>
        <p:nvPicPr>
          <p:cNvPr id="1638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537"/>
          <a:stretch/>
        </p:blipFill>
        <p:spPr bwMode="auto">
          <a:xfrm>
            <a:off x="1371600" y="4392915"/>
            <a:ext cx="6130651" cy="116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2020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pPr eaLnBrk="1" hangingPunct="1"/>
            <a:r>
              <a:rPr lang="en-US" altLang="en-US" dirty="0" smtClean="0"/>
              <a:t>Sus Expectativas Para Nosotros</a:t>
            </a:r>
          </a:p>
        </p:txBody>
      </p:sp>
      <p:sp>
        <p:nvSpPr>
          <p:cNvPr id="30723" name="Rectangle 3"/>
          <p:cNvSpPr>
            <a:spLocks noGrp="1"/>
          </p:cNvSpPr>
          <p:nvPr>
            <p:ph idx="1"/>
          </p:nvPr>
        </p:nvSpPr>
        <p:spPr>
          <a:xfrm>
            <a:off x="457200" y="1371600"/>
            <a:ext cx="8229600" cy="4754563"/>
          </a:xfrm>
        </p:spPr>
        <p:txBody>
          <a:bodyPr>
            <a:normAutofit/>
          </a:bodyPr>
          <a:lstStyle/>
          <a:p>
            <a:pPr eaLnBrk="1" hangingPunct="1">
              <a:lnSpc>
                <a:spcPct val="90000"/>
              </a:lnSpc>
              <a:buFont typeface="Arial" charset="0"/>
              <a:buNone/>
            </a:pPr>
            <a:r>
              <a:rPr lang="en-US" altLang="en-US" u="sng" dirty="0" smtClean="0">
                <a:latin typeface="+mj-lt"/>
              </a:rPr>
              <a:t>Nosotros Podemos:</a:t>
            </a:r>
          </a:p>
          <a:p>
            <a:pPr eaLnBrk="1" hangingPunct="1">
              <a:lnSpc>
                <a:spcPct val="90000"/>
              </a:lnSpc>
            </a:pPr>
            <a:r>
              <a:rPr lang="en-US" altLang="en-US" sz="1800" dirty="0" smtClean="0">
                <a:latin typeface="+mj-lt"/>
              </a:rPr>
              <a:t>Evaluar sus habilidades y ayudarle a cerrar la apertura entre sus habilidades actuales y las habilidades que se requieren para el oficio que usted desea.</a:t>
            </a:r>
          </a:p>
          <a:p>
            <a:pPr eaLnBrk="1" hangingPunct="1">
              <a:lnSpc>
                <a:spcPct val="90000"/>
              </a:lnSpc>
              <a:buFont typeface="Arial" charset="0"/>
              <a:buNone/>
            </a:pPr>
            <a:endParaRPr lang="en-US" altLang="en-US" sz="1200" dirty="0" smtClean="0">
              <a:latin typeface="+mj-lt"/>
            </a:endParaRPr>
          </a:p>
          <a:p>
            <a:pPr eaLnBrk="1" hangingPunct="1">
              <a:lnSpc>
                <a:spcPct val="90000"/>
              </a:lnSpc>
            </a:pPr>
            <a:r>
              <a:rPr lang="en-US" altLang="en-US" sz="1800" dirty="0" smtClean="0">
                <a:latin typeface="+mj-lt"/>
              </a:rPr>
              <a:t>Asistirle personalmente y dirigirle a los recursos adicionales que son necesarios para ayudarle con la busqueda de empleo.</a:t>
            </a:r>
          </a:p>
          <a:p>
            <a:pPr eaLnBrk="1" hangingPunct="1">
              <a:lnSpc>
                <a:spcPct val="90000"/>
              </a:lnSpc>
              <a:buFont typeface="Arial" charset="0"/>
              <a:buNone/>
            </a:pPr>
            <a:endParaRPr lang="en-US" altLang="en-US" sz="1200" dirty="0" smtClean="0">
              <a:latin typeface="+mj-lt"/>
            </a:endParaRPr>
          </a:p>
          <a:p>
            <a:pPr eaLnBrk="1" hangingPunct="1">
              <a:lnSpc>
                <a:spcPct val="90000"/>
              </a:lnSpc>
            </a:pPr>
            <a:r>
              <a:rPr lang="en-US" altLang="en-US" sz="1800" dirty="0" smtClean="0">
                <a:latin typeface="+mj-lt"/>
              </a:rPr>
              <a:t>Asistirle Con:</a:t>
            </a:r>
          </a:p>
          <a:p>
            <a:pPr lvl="1" eaLnBrk="1" hangingPunct="1">
              <a:lnSpc>
                <a:spcPct val="90000"/>
              </a:lnSpc>
            </a:pPr>
            <a:r>
              <a:rPr lang="en-US" altLang="en-US" sz="1600" dirty="0" smtClean="0">
                <a:latin typeface="+mj-lt"/>
              </a:rPr>
              <a:t>El desarrollo de un plan individual de empleo</a:t>
            </a:r>
          </a:p>
          <a:p>
            <a:pPr lvl="1" eaLnBrk="1" hangingPunct="1">
              <a:lnSpc>
                <a:spcPct val="90000"/>
              </a:lnSpc>
            </a:pPr>
            <a:r>
              <a:rPr lang="en-US" altLang="en-US" sz="1600" dirty="0" smtClean="0">
                <a:latin typeface="+mj-lt"/>
              </a:rPr>
              <a:t>Conducir una busqueda de oficio para identificar su meta ocupacional </a:t>
            </a:r>
          </a:p>
          <a:p>
            <a:pPr lvl="1" eaLnBrk="1" hangingPunct="1">
              <a:lnSpc>
                <a:spcPct val="90000"/>
              </a:lnSpc>
            </a:pPr>
            <a:r>
              <a:rPr lang="en-US" altLang="en-US" sz="1600" dirty="0" smtClean="0">
                <a:latin typeface="+mj-lt"/>
              </a:rPr>
              <a:t>Evaluando su preparacion para tomar un empleo</a:t>
            </a:r>
          </a:p>
          <a:p>
            <a:pPr lvl="1">
              <a:lnSpc>
                <a:spcPct val="90000"/>
              </a:lnSpc>
            </a:pPr>
            <a:r>
              <a:rPr lang="en-US" altLang="en-US" sz="1600" dirty="0" smtClean="0">
                <a:latin typeface="+mj-lt"/>
              </a:rPr>
              <a:t>Preparandole para una busqueda de trabajo mas efectiva por medio de su participacion en la preparacion de empleo, talleres, creando un curriculum/resumen profesional, practicando la </a:t>
            </a:r>
            <a:r>
              <a:rPr lang="es-ES" sz="1600" dirty="0" smtClean="0"/>
              <a:t>simulación </a:t>
            </a:r>
            <a:r>
              <a:rPr lang="en-US" altLang="en-US" sz="1600" dirty="0" smtClean="0">
                <a:latin typeface="+mj-lt"/>
              </a:rPr>
              <a:t>de una entrevista, y dandole consejos para navegar las redes sociales y de internet relacionadas con la busqueda de empleo.</a:t>
            </a:r>
            <a:endParaRPr lang="en-US" altLang="en-US" sz="1200" dirty="0" smtClean="0">
              <a:latin typeface="+mj-lt"/>
            </a:endParaRPr>
          </a:p>
          <a:p>
            <a:pPr eaLnBrk="1" hangingPunct="1">
              <a:lnSpc>
                <a:spcPct val="90000"/>
              </a:lnSpc>
            </a:pPr>
            <a:r>
              <a:rPr lang="en-US" altLang="en-US" sz="1800" dirty="0" smtClean="0">
                <a:latin typeface="+mj-lt"/>
              </a:rPr>
              <a:t>No se le podra ayudar con ofertas de empleo hasta que haya terminado la evaluacion y preparacion de empleo.</a:t>
            </a:r>
          </a:p>
        </p:txBody>
      </p:sp>
      <p:sp>
        <p:nvSpPr>
          <p:cNvPr id="2" name="Slide Number Placeholder 1"/>
          <p:cNvSpPr>
            <a:spLocks noGrp="1"/>
          </p:cNvSpPr>
          <p:nvPr>
            <p:ph type="sldNum" sz="quarter" idx="12"/>
          </p:nvPr>
        </p:nvSpPr>
        <p:spPr/>
        <p:txBody>
          <a:bodyPr/>
          <a:lstStyle/>
          <a:p>
            <a:fld id="{E07D5D34-6B3C-44E9-89BA-DBBD3E78B4AD}" type="slidenum">
              <a:rPr lang="en-US" smtClean="0"/>
              <a:t>23</a:t>
            </a:fld>
            <a:endParaRPr lang="en-US" dirty="0"/>
          </a:p>
        </p:txBody>
      </p:sp>
    </p:spTree>
    <p:extLst>
      <p:ext uri="{BB962C8B-B14F-4D97-AF65-F5344CB8AC3E}">
        <p14:creationId xmlns:p14="http://schemas.microsoft.com/office/powerpoint/2010/main" val="542878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pPr eaLnBrk="1" hangingPunct="1"/>
            <a:r>
              <a:rPr lang="en-US" altLang="en-US" dirty="0" smtClean="0"/>
              <a:t>No Podemos…</a:t>
            </a:r>
          </a:p>
        </p:txBody>
      </p:sp>
      <p:sp>
        <p:nvSpPr>
          <p:cNvPr id="27651" name="Rectangle 3"/>
          <p:cNvSpPr>
            <a:spLocks noGrp="1"/>
          </p:cNvSpPr>
          <p:nvPr>
            <p:ph idx="1"/>
          </p:nvPr>
        </p:nvSpPr>
        <p:spPr>
          <a:ln>
            <a:miter lim="800000"/>
            <a:headEnd/>
            <a:tailEnd/>
          </a:ln>
          <a:extLst/>
        </p:spPr>
        <p:txBody>
          <a:bodyPr>
            <a:normAutofit lnSpcReduction="10000"/>
          </a:bodyPr>
          <a:lstStyle/>
          <a:p>
            <a:pPr eaLnBrk="1" hangingPunct="1">
              <a:buFont typeface="Arial" charset="0"/>
              <a:buNone/>
              <a:defRPr/>
            </a:pPr>
            <a:r>
              <a:rPr lang="en-US" b="1" u="sng" dirty="0" smtClean="0">
                <a:latin typeface="+mj-lt"/>
              </a:rPr>
              <a:t>No Podemos:</a:t>
            </a:r>
          </a:p>
          <a:p>
            <a:pPr eaLnBrk="1" hangingPunct="1">
              <a:defRPr/>
            </a:pPr>
            <a:r>
              <a:rPr lang="en-US" sz="2400" b="1" i="1" dirty="0" smtClean="0">
                <a:latin typeface="+mj-lt"/>
              </a:rPr>
              <a:t>Asegurarle </a:t>
            </a:r>
            <a:r>
              <a:rPr lang="en-US" sz="2400" dirty="0" smtClean="0">
                <a:latin typeface="+mj-lt"/>
              </a:rPr>
              <a:t>la ganancia de habilidades necesarias para conseguir empleo</a:t>
            </a:r>
          </a:p>
          <a:p>
            <a:pPr>
              <a:defRPr/>
            </a:pPr>
            <a:r>
              <a:rPr lang="en-US" sz="2400" b="1" i="1" dirty="0" smtClean="0">
                <a:latin typeface="+mj-lt"/>
              </a:rPr>
              <a:t>Continuar</a:t>
            </a:r>
            <a:r>
              <a:rPr lang="en-US" sz="2400" dirty="0">
                <a:latin typeface="+mj-lt"/>
              </a:rPr>
              <a:t> </a:t>
            </a:r>
            <a:r>
              <a:rPr lang="en-US" sz="2400" dirty="0" smtClean="0">
                <a:latin typeface="+mj-lt"/>
              </a:rPr>
              <a:t>con los servicios si no regresa las llamadas telefonicas, no viene as sus citas, o no mantiene su compromiso descrito en el Acuerdo de </a:t>
            </a:r>
            <a:r>
              <a:rPr lang="es-ES" sz="2400" dirty="0"/>
              <a:t>P</a:t>
            </a:r>
            <a:r>
              <a:rPr lang="es-ES" sz="2400" dirty="0" smtClean="0"/>
              <a:t>articipación de los Solicitantes de Empleo.</a:t>
            </a:r>
            <a:endParaRPr lang="en-US" sz="2400" dirty="0" smtClean="0">
              <a:latin typeface="+mj-lt"/>
            </a:endParaRPr>
          </a:p>
          <a:p>
            <a:pPr eaLnBrk="1" hangingPunct="1">
              <a:defRPr/>
            </a:pPr>
            <a:r>
              <a:rPr lang="en-US" sz="2400" b="1" i="1" dirty="0" smtClean="0">
                <a:latin typeface="+mj-lt"/>
              </a:rPr>
              <a:t>Mandarlo</a:t>
            </a:r>
            <a:r>
              <a:rPr lang="en-US" sz="2400" b="1" dirty="0" smtClean="0">
                <a:latin typeface="+mj-lt"/>
              </a:rPr>
              <a:t> </a:t>
            </a:r>
            <a:r>
              <a:rPr lang="en-US" sz="2400" dirty="0" smtClean="0">
                <a:latin typeface="+mj-lt"/>
              </a:rPr>
              <a:t>a un entrenamiento si no cumple los requisitos.</a:t>
            </a:r>
          </a:p>
          <a:p>
            <a:pPr eaLnBrk="1" hangingPunct="1">
              <a:defRPr/>
            </a:pPr>
            <a:r>
              <a:rPr lang="en-US" sz="2400" b="1" i="1" dirty="0" smtClean="0">
                <a:latin typeface="+mj-lt"/>
              </a:rPr>
              <a:t>Ayudarle</a:t>
            </a:r>
            <a:r>
              <a:rPr lang="en-US" sz="2400" b="1" dirty="0" smtClean="0">
                <a:latin typeface="+mj-lt"/>
              </a:rPr>
              <a:t> </a:t>
            </a:r>
            <a:r>
              <a:rPr lang="en-US" sz="2400" dirty="0" smtClean="0">
                <a:latin typeface="+mj-lt"/>
              </a:rPr>
              <a:t>a tener exito con su busqueda de trabajo</a:t>
            </a:r>
            <a:r>
              <a:rPr lang="en-US" sz="2400" dirty="0">
                <a:latin typeface="+mj-lt"/>
              </a:rPr>
              <a:t> </a:t>
            </a:r>
            <a:r>
              <a:rPr lang="en-US" sz="2400" dirty="0" smtClean="0">
                <a:latin typeface="+mj-lt"/>
              </a:rPr>
              <a:t>si no participa.</a:t>
            </a:r>
          </a:p>
          <a:p>
            <a:pPr eaLnBrk="1" hangingPunct="1">
              <a:defRPr/>
            </a:pPr>
            <a:r>
              <a:rPr lang="en-US" sz="2400" b="1" i="1" dirty="0" smtClean="0">
                <a:latin typeface="+mj-lt"/>
              </a:rPr>
              <a:t>Negociar</a:t>
            </a:r>
            <a:r>
              <a:rPr lang="en-US" sz="2400" b="1" dirty="0" smtClean="0">
                <a:latin typeface="+mj-lt"/>
              </a:rPr>
              <a:t> </a:t>
            </a:r>
            <a:r>
              <a:rPr lang="en-US" sz="2400" dirty="0" smtClean="0">
                <a:latin typeface="+mj-lt"/>
              </a:rPr>
              <a:t>con empleadores o darle referencias de empleo si no completa el proceso de Preparacion para el Empleo.</a:t>
            </a:r>
          </a:p>
          <a:p>
            <a:pPr eaLnBrk="1" hangingPunct="1">
              <a:buFont typeface="Arial" charset="0"/>
              <a:buNone/>
              <a:defRPr/>
            </a:pPr>
            <a:endParaRPr lang="en-US" sz="2400" dirty="0" smtClean="0">
              <a:solidFill>
                <a:schemeClr val="bg1"/>
              </a:solidFill>
              <a:latin typeface="Georgia" pitchFamily="18" charset="0"/>
            </a:endParaRPr>
          </a:p>
        </p:txBody>
      </p:sp>
      <p:sp>
        <p:nvSpPr>
          <p:cNvPr id="2" name="Slide Number Placeholder 1"/>
          <p:cNvSpPr>
            <a:spLocks noGrp="1"/>
          </p:cNvSpPr>
          <p:nvPr>
            <p:ph type="sldNum" sz="quarter" idx="12"/>
          </p:nvPr>
        </p:nvSpPr>
        <p:spPr/>
        <p:txBody>
          <a:bodyPr/>
          <a:lstStyle/>
          <a:p>
            <a:fld id="{E07D5D34-6B3C-44E9-89BA-DBBD3E78B4AD}" type="slidenum">
              <a:rPr lang="en-US" smtClean="0"/>
              <a:t>24</a:t>
            </a:fld>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54758"/>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426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Programa de Igualdad</a:t>
            </a:r>
            <a:r>
              <a:rPr lang="en-US" dirty="0"/>
              <a:t> </a:t>
            </a:r>
            <a:r>
              <a:rPr lang="en-US" dirty="0" smtClean="0"/>
              <a:t>de Oportunidades</a:t>
            </a:r>
            <a:endParaRPr lang="en-US" dirty="0"/>
          </a:p>
        </p:txBody>
      </p:sp>
      <p:sp>
        <p:nvSpPr>
          <p:cNvPr id="4" name="Slide Number Placeholder 3"/>
          <p:cNvSpPr>
            <a:spLocks noGrp="1"/>
          </p:cNvSpPr>
          <p:nvPr>
            <p:ph type="sldNum" sz="quarter" idx="12"/>
          </p:nvPr>
        </p:nvSpPr>
        <p:spPr/>
        <p:txBody>
          <a:bodyPr/>
          <a:lstStyle/>
          <a:p>
            <a:fld id="{E07D5D34-6B3C-44E9-89BA-DBBD3E78B4AD}" type="slidenum">
              <a:rPr lang="en-US" smtClean="0"/>
              <a:t>25</a:t>
            </a:fld>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2875025"/>
            <a:ext cx="2036210" cy="203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 y="1676400"/>
            <a:ext cx="7772400" cy="923330"/>
          </a:xfrm>
          <a:prstGeom prst="rect">
            <a:avLst/>
          </a:prstGeom>
          <a:noFill/>
        </p:spPr>
        <p:txBody>
          <a:bodyPr wrap="square" rtlCol="0">
            <a:spAutoFit/>
          </a:bodyPr>
          <a:lstStyle/>
          <a:p>
            <a:r>
              <a:rPr lang="en-US" b="1" dirty="0" smtClean="0"/>
              <a:t>The Fresno Regional Workforce Development Board (FRWDB) es un programa de igualdad de oportunidades. Ayudas auxiliarias y servicios estan  disponibles por solicitud para personas con discapacidades o que no dominan el</a:t>
            </a:r>
            <a:r>
              <a:rPr lang="es-ES" b="1" dirty="0" smtClean="0"/>
              <a:t> </a:t>
            </a:r>
            <a:r>
              <a:rPr lang="es-ES" b="1" dirty="0"/>
              <a:t>inglés</a:t>
            </a:r>
            <a:r>
              <a:rPr lang="en-US" b="1" dirty="0" smtClean="0"/>
              <a:t>.  </a:t>
            </a:r>
            <a:endParaRPr lang="en-US" b="1" dirty="0"/>
          </a:p>
        </p:txBody>
      </p:sp>
      <p:sp>
        <p:nvSpPr>
          <p:cNvPr id="3" name="TextBox 2"/>
          <p:cNvSpPr txBox="1"/>
          <p:nvPr/>
        </p:nvSpPr>
        <p:spPr>
          <a:xfrm>
            <a:off x="1219200" y="5181600"/>
            <a:ext cx="2971800" cy="430887"/>
          </a:xfrm>
          <a:prstGeom prst="rect">
            <a:avLst/>
          </a:prstGeom>
          <a:noFill/>
        </p:spPr>
        <p:txBody>
          <a:bodyPr wrap="square" rtlCol="0">
            <a:spAutoFit/>
          </a:bodyPr>
          <a:lstStyle/>
          <a:p>
            <a:r>
              <a:rPr lang="en-US" sz="2200" b="1" dirty="0" smtClean="0"/>
              <a:t>Conosca sus Derechos!</a:t>
            </a:r>
            <a:r>
              <a:rPr lang="es-MX" sz="2200" b="1" dirty="0" smtClean="0"/>
              <a:t> </a:t>
            </a:r>
            <a:endParaRPr lang="es-MX" sz="22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2806402"/>
            <a:ext cx="3558411" cy="30609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28620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s-MX" dirty="0" smtClean="0"/>
              <a:t>Como Obtener Servicios de Workforce Connection?</a:t>
            </a:r>
            <a:endParaRPr lang="es-MX" dirty="0"/>
          </a:p>
        </p:txBody>
      </p:sp>
      <p:sp>
        <p:nvSpPr>
          <p:cNvPr id="3" name="Content Placeholder 2"/>
          <p:cNvSpPr>
            <a:spLocks noGrp="1"/>
          </p:cNvSpPr>
          <p:nvPr>
            <p:ph idx="1"/>
          </p:nvPr>
        </p:nvSpPr>
        <p:spPr/>
        <p:txBody>
          <a:bodyPr/>
          <a:lstStyle/>
          <a:p>
            <a:r>
              <a:rPr lang="es-MX" dirty="0" smtClean="0"/>
              <a:t>Cada programa tiene su propio criterio</a:t>
            </a:r>
          </a:p>
          <a:p>
            <a:r>
              <a:rPr lang="es-MX" dirty="0" smtClean="0"/>
              <a:t>Una referencia se puede proporcionar a la agencia apropiada según su interés.</a:t>
            </a:r>
          </a:p>
          <a:p>
            <a:pPr marL="0" indent="0">
              <a:buNone/>
            </a:pPr>
            <a:endParaRPr lang="es-MX" dirty="0" smtClean="0"/>
          </a:p>
          <a:p>
            <a:pPr marL="0" indent="0" algn="ctr">
              <a:buNone/>
            </a:pPr>
            <a:r>
              <a:rPr lang="es-MX" dirty="0" smtClean="0"/>
              <a:t>“pagina de interés”</a:t>
            </a:r>
            <a:endParaRPr lang="es-MX"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572000"/>
            <a:ext cx="2524125" cy="1255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508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s-MX" dirty="0" smtClean="0"/>
              <a:t>Preguntas</a:t>
            </a:r>
            <a:r>
              <a:rPr lang="en-US" dirty="0" smtClean="0"/>
              <a: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24000"/>
            <a:ext cx="4037012" cy="403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844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pPr marL="0" indent="0" algn="ctr">
              <a:buNone/>
            </a:pPr>
            <a:endParaRPr lang="es-MX" dirty="0" smtClean="0"/>
          </a:p>
          <a:p>
            <a:pPr marL="0" indent="0" algn="ctr">
              <a:buNone/>
            </a:pPr>
            <a:endParaRPr lang="es-MX" dirty="0"/>
          </a:p>
          <a:p>
            <a:pPr marL="0" indent="0" algn="ctr">
              <a:buNone/>
            </a:pPr>
            <a:endParaRPr lang="es-MX" dirty="0" smtClean="0"/>
          </a:p>
          <a:p>
            <a:pPr marL="0" indent="0" algn="ctr">
              <a:buNone/>
            </a:pPr>
            <a:endParaRPr lang="es-MX" dirty="0"/>
          </a:p>
          <a:p>
            <a:pPr marL="0" indent="0" algn="ctr">
              <a:buNone/>
            </a:pPr>
            <a:endParaRPr lang="es-MX" dirty="0" smtClean="0"/>
          </a:p>
          <a:p>
            <a:pPr marL="0" indent="0" algn="ctr">
              <a:buNone/>
            </a:pPr>
            <a:endParaRPr lang="es-MX" dirty="0"/>
          </a:p>
          <a:p>
            <a:pPr marL="0" indent="0" algn="ctr">
              <a:buNone/>
            </a:pPr>
            <a:r>
              <a:rPr lang="es-MX" dirty="0" smtClean="0"/>
              <a:t>Pase un Buen Día!</a:t>
            </a:r>
            <a:endParaRPr lang="es-MX"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981200"/>
            <a:ext cx="6099048" cy="2782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675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5" name="Rectangle 2"/>
          <p:cNvSpPr>
            <a:spLocks noGrp="1"/>
          </p:cNvSpPr>
          <p:nvPr>
            <p:ph type="title"/>
          </p:nvPr>
        </p:nvSpPr>
        <p:spPr/>
        <p:txBody>
          <a:bodyPr>
            <a:normAutofit/>
          </a:bodyPr>
          <a:lstStyle/>
          <a:p>
            <a:pPr marL="342900" indent="-342900"/>
            <a:r>
              <a:rPr lang="es-MX" altLang="en-US" sz="3200" dirty="0" smtClean="0">
                <a:solidFill>
                  <a:schemeClr val="tx1"/>
                </a:solidFill>
              </a:rPr>
              <a:t> </a:t>
            </a:r>
            <a:r>
              <a:rPr lang="en-US" sz="3200" dirty="0"/>
              <a:t>¿</a:t>
            </a:r>
            <a:r>
              <a:rPr lang="es-MX" altLang="en-US" sz="3200" dirty="0" smtClean="0">
                <a:solidFill>
                  <a:schemeClr val="tx1"/>
                </a:solidFill>
              </a:rPr>
              <a:t> </a:t>
            </a:r>
            <a:r>
              <a:rPr lang="es-MX" altLang="en-US" sz="3400" dirty="0" smtClean="0"/>
              <a:t>Que es nuestro Trabajo</a:t>
            </a:r>
            <a:r>
              <a:rPr lang="es-MX" altLang="en-US" sz="3400" dirty="0" smtClean="0">
                <a:solidFill>
                  <a:schemeClr val="tx1"/>
                </a:solidFill>
              </a:rPr>
              <a:t>?</a:t>
            </a:r>
          </a:p>
        </p:txBody>
      </p:sp>
      <p:sp>
        <p:nvSpPr>
          <p:cNvPr id="3" name="Content Placeholder 2"/>
          <p:cNvSpPr>
            <a:spLocks noGrp="1"/>
          </p:cNvSpPr>
          <p:nvPr>
            <p:ph idx="1"/>
          </p:nvPr>
        </p:nvSpPr>
        <p:spPr>
          <a:xfrm>
            <a:off x="378129" y="1469968"/>
            <a:ext cx="8229600" cy="4495800"/>
          </a:xfrm>
        </p:spPr>
        <p:txBody>
          <a:bodyPr>
            <a:normAutofit fontScale="85000" lnSpcReduction="10000"/>
          </a:bodyPr>
          <a:lstStyle/>
          <a:p>
            <a:pPr marL="0" indent="0" algn="ctr">
              <a:buNone/>
            </a:pPr>
            <a:r>
              <a:rPr lang="en-US" sz="2800" b="1" dirty="0" smtClean="0"/>
              <a:t>Nuestro Trabajo es ayudarle a prepararse para una profesión!</a:t>
            </a:r>
            <a:endParaRPr lang="en-US" sz="2800" b="1" dirty="0"/>
          </a:p>
          <a:p>
            <a:pPr marL="0" indent="0" algn="ctr">
              <a:buNone/>
            </a:pPr>
            <a:r>
              <a:rPr lang="en-US" b="1" u="sng" dirty="0" smtClean="0">
                <a:solidFill>
                  <a:srgbClr val="FF0000"/>
                </a:solidFill>
              </a:rPr>
              <a:t>No</a:t>
            </a:r>
            <a:r>
              <a:rPr lang="en-US" dirty="0" smtClean="0"/>
              <a:t> somos una Agencia para Empleo.</a:t>
            </a:r>
            <a:endParaRPr lang="en-US" dirty="0"/>
          </a:p>
          <a:p>
            <a:endParaRPr lang="en-US" dirty="0"/>
          </a:p>
          <a:p>
            <a:pPr marL="0" indent="0">
              <a:buNone/>
            </a:pPr>
            <a:r>
              <a:rPr lang="en-US" sz="2800" dirty="0" smtClean="0"/>
              <a:t>      El mercado de empleo es mas competitivo que nunca–</a:t>
            </a:r>
            <a:r>
              <a:rPr lang="en-US" dirty="0"/>
              <a:t>	</a:t>
            </a:r>
          </a:p>
          <a:p>
            <a:pPr lvl="2"/>
            <a:r>
              <a:rPr lang="en-US" dirty="0" smtClean="0"/>
              <a:t>Nuestros servicios le daran las herramientas para:</a:t>
            </a:r>
            <a:endParaRPr lang="en-US" dirty="0"/>
          </a:p>
          <a:p>
            <a:pPr lvl="3"/>
            <a:r>
              <a:rPr lang="en-US" dirty="0" smtClean="0"/>
              <a:t>Ser un mejor candidato </a:t>
            </a:r>
            <a:endParaRPr lang="en-US" dirty="0"/>
          </a:p>
          <a:p>
            <a:pPr lvl="3"/>
            <a:r>
              <a:rPr lang="en-US" dirty="0" smtClean="0"/>
              <a:t>Conducir una busqueda de empleo mas eficiente, la cual le ayudara a conseguir el empleo deseado</a:t>
            </a:r>
          </a:p>
          <a:p>
            <a:pPr marL="1371600" lvl="3" indent="0">
              <a:buNone/>
            </a:pPr>
            <a:endParaRPr lang="en-US" sz="1300" dirty="0"/>
          </a:p>
          <a:p>
            <a:pPr marL="0" indent="0" algn="ctr">
              <a:buNone/>
            </a:pPr>
            <a:r>
              <a:rPr lang="en-US" b="1" dirty="0" smtClean="0"/>
              <a:t>HECHO:</a:t>
            </a:r>
            <a:r>
              <a:rPr lang="en-US" dirty="0" smtClean="0"/>
              <a:t> La unica persona que puede conseguir y mantener un empleo es </a:t>
            </a:r>
            <a:r>
              <a:rPr lang="en-US" b="1" dirty="0" smtClean="0">
                <a:solidFill>
                  <a:srgbClr val="FF0000"/>
                </a:solidFill>
              </a:rPr>
              <a:t>USTED</a:t>
            </a:r>
            <a:r>
              <a:rPr lang="en-US" dirty="0" smtClean="0"/>
              <a:t>.</a:t>
            </a:r>
          </a:p>
        </p:txBody>
      </p:sp>
      <p:sp>
        <p:nvSpPr>
          <p:cNvPr id="2" name="Slide Number Placeholder 1"/>
          <p:cNvSpPr>
            <a:spLocks noGrp="1"/>
          </p:cNvSpPr>
          <p:nvPr>
            <p:ph type="sldNum" sz="quarter" idx="12"/>
          </p:nvPr>
        </p:nvSpPr>
        <p:spPr/>
        <p:txBody>
          <a:bodyPr/>
          <a:lstStyle/>
          <a:p>
            <a:fld id="{E07D5D34-6B3C-44E9-89BA-DBBD3E78B4AD}" type="slidenum">
              <a:rPr lang="en-US" smtClean="0"/>
              <a:t>3</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04800"/>
            <a:ext cx="1867270" cy="108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289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C00000"/>
                </a:solidFill>
              </a:rPr>
              <a:t>Es tiempo de ver la Realidad</a:t>
            </a:r>
            <a:endParaRPr lang="en-US" sz="3600" b="1" dirty="0">
              <a:solidFill>
                <a:srgbClr val="C00000"/>
              </a:solidFill>
            </a:endParaRPr>
          </a:p>
        </p:txBody>
      </p:sp>
      <p:sp>
        <p:nvSpPr>
          <p:cNvPr id="3" name="Content Placeholder 2"/>
          <p:cNvSpPr>
            <a:spLocks noGrp="1"/>
          </p:cNvSpPr>
          <p:nvPr>
            <p:ph idx="1"/>
          </p:nvPr>
        </p:nvSpPr>
        <p:spPr>
          <a:xfrm>
            <a:off x="304800" y="1219200"/>
            <a:ext cx="8382000" cy="4525963"/>
          </a:xfrm>
        </p:spPr>
        <p:txBody>
          <a:bodyPr>
            <a:normAutofit fontScale="62500" lnSpcReduction="20000"/>
          </a:bodyPr>
          <a:lstStyle/>
          <a:p>
            <a:pPr marL="0" indent="0">
              <a:buNone/>
            </a:pPr>
            <a:r>
              <a:rPr lang="en-US" b="1" dirty="0" smtClean="0"/>
              <a:t>La realidad en el mercado de empleo…</a:t>
            </a:r>
          </a:p>
          <a:p>
            <a:pPr marL="0" indent="0">
              <a:buNone/>
            </a:pPr>
            <a:endParaRPr lang="en-US" b="1" dirty="0"/>
          </a:p>
          <a:p>
            <a:pPr marL="0" indent="0">
              <a:buNone/>
            </a:pPr>
            <a:r>
              <a:rPr lang="en-US" b="1" dirty="0" smtClean="0">
                <a:solidFill>
                  <a:srgbClr val="0070C0"/>
                </a:solidFill>
              </a:rPr>
              <a:t>Hecho:</a:t>
            </a:r>
            <a:r>
              <a:rPr lang="en-US" dirty="0"/>
              <a:t>	</a:t>
            </a:r>
            <a:r>
              <a:rPr lang="en-US" dirty="0" smtClean="0"/>
              <a:t>Usted es responsable de buscar su propio trabajo</a:t>
            </a:r>
            <a:endParaRPr lang="en-US" dirty="0"/>
          </a:p>
          <a:p>
            <a:pPr marL="0" indent="0">
              <a:buNone/>
            </a:pPr>
            <a:r>
              <a:rPr lang="en-US" b="1" dirty="0" smtClean="0">
                <a:solidFill>
                  <a:srgbClr val="0070C0"/>
                </a:solidFill>
              </a:rPr>
              <a:t>Hecho:   </a:t>
            </a:r>
            <a:r>
              <a:rPr lang="en-US" dirty="0" smtClean="0"/>
              <a:t>La economia continua cambiando</a:t>
            </a:r>
            <a:endParaRPr lang="en-US" dirty="0"/>
          </a:p>
          <a:p>
            <a:pPr marL="0" indent="0">
              <a:buNone/>
            </a:pPr>
            <a:r>
              <a:rPr lang="en-US" b="1" dirty="0">
                <a:solidFill>
                  <a:srgbClr val="0070C0"/>
                </a:solidFill>
              </a:rPr>
              <a:t>Hecho: </a:t>
            </a:r>
            <a:r>
              <a:rPr lang="en-US" dirty="0"/>
              <a:t>	</a:t>
            </a:r>
            <a:r>
              <a:rPr lang="en-US" dirty="0" smtClean="0"/>
              <a:t>Usted esta compitiendo con candidatos que tienen mas </a:t>
            </a:r>
            <a:r>
              <a:rPr lang="es-ES" dirty="0"/>
              <a:t>educación </a:t>
            </a:r>
            <a:r>
              <a:rPr lang="en-US" dirty="0" smtClean="0"/>
              <a:t>	</a:t>
            </a:r>
            <a:r>
              <a:rPr lang="en-US" dirty="0"/>
              <a:t>o</a:t>
            </a:r>
            <a:r>
              <a:rPr lang="en-US" dirty="0" smtClean="0"/>
              <a:t> experiencia</a:t>
            </a:r>
          </a:p>
          <a:p>
            <a:pPr marL="0" indent="0">
              <a:buNone/>
            </a:pPr>
            <a:r>
              <a:rPr lang="en-US" b="1" dirty="0" smtClean="0">
                <a:solidFill>
                  <a:srgbClr val="0070C0"/>
                </a:solidFill>
              </a:rPr>
              <a:t>Hecho</a:t>
            </a:r>
            <a:r>
              <a:rPr lang="en-US" b="1" dirty="0">
                <a:solidFill>
                  <a:srgbClr val="0070C0"/>
                </a:solidFill>
              </a:rPr>
              <a:t>: </a:t>
            </a:r>
            <a:r>
              <a:rPr lang="en-US" dirty="0"/>
              <a:t>	</a:t>
            </a:r>
            <a:r>
              <a:rPr lang="en-US" dirty="0" smtClean="0"/>
              <a:t>30,000 personas en el condado de </a:t>
            </a:r>
            <a:r>
              <a:rPr lang="en-US" dirty="0"/>
              <a:t>Fresno </a:t>
            </a:r>
            <a:r>
              <a:rPr lang="en-US" dirty="0" smtClean="0"/>
              <a:t>estan buscando trabajo en 	este momento (no es facil competir)</a:t>
            </a:r>
          </a:p>
          <a:p>
            <a:pPr marL="0" indent="0">
              <a:buNone/>
            </a:pPr>
            <a:r>
              <a:rPr lang="en-US" b="1" dirty="0" smtClean="0">
                <a:solidFill>
                  <a:srgbClr val="0070C0"/>
                </a:solidFill>
              </a:rPr>
              <a:t>Hecho</a:t>
            </a:r>
            <a:r>
              <a:rPr lang="en-US" b="1" dirty="0">
                <a:solidFill>
                  <a:srgbClr val="0070C0"/>
                </a:solidFill>
              </a:rPr>
              <a:t>: </a:t>
            </a:r>
            <a:r>
              <a:rPr lang="en-US" dirty="0"/>
              <a:t>	</a:t>
            </a:r>
            <a:r>
              <a:rPr lang="en-US" dirty="0" smtClean="0"/>
              <a:t>Los trabajos y profesiones que se retubieron por muchos años ya no 	existen - los trabajos de ahora requiren el uso de la tecnologia (por 	ejemplo; habilidad para utilizar la computadora)</a:t>
            </a:r>
          </a:p>
          <a:p>
            <a:pPr marL="0" indent="0">
              <a:buNone/>
            </a:pPr>
            <a:r>
              <a:rPr lang="en-US" b="1" dirty="0" smtClean="0">
                <a:solidFill>
                  <a:srgbClr val="0070C0"/>
                </a:solidFill>
              </a:rPr>
              <a:t>Hecho</a:t>
            </a:r>
            <a:r>
              <a:rPr lang="en-US" b="1" dirty="0">
                <a:solidFill>
                  <a:srgbClr val="0070C0"/>
                </a:solidFill>
              </a:rPr>
              <a:t>: </a:t>
            </a:r>
            <a:r>
              <a:rPr lang="en-US" dirty="0"/>
              <a:t>	</a:t>
            </a:r>
            <a:r>
              <a:rPr lang="en-US" dirty="0" smtClean="0"/>
              <a:t>Muchos de ustedes tendran que buscar trabajo en otras ocupaciones 	o industrias</a:t>
            </a:r>
            <a:endParaRPr lang="en-US" dirty="0"/>
          </a:p>
          <a:p>
            <a:pPr marL="0" indent="0">
              <a:buNone/>
            </a:pPr>
            <a:r>
              <a:rPr lang="en-US" b="1" dirty="0" smtClean="0">
                <a:solidFill>
                  <a:srgbClr val="0070C0"/>
                </a:solidFill>
              </a:rPr>
              <a:t>Hecho</a:t>
            </a:r>
            <a:r>
              <a:rPr lang="en-US" b="1" dirty="0">
                <a:solidFill>
                  <a:srgbClr val="0070C0"/>
                </a:solidFill>
              </a:rPr>
              <a:t>: </a:t>
            </a:r>
            <a:r>
              <a:rPr lang="en-US" dirty="0"/>
              <a:t>	</a:t>
            </a:r>
            <a:r>
              <a:rPr lang="en-US" dirty="0" smtClean="0"/>
              <a:t>Mas y mas empleadores requiren que los aplicantes tengan algun tipo 	de certificado, diploma</a:t>
            </a:r>
            <a:r>
              <a:rPr lang="en-US" smtClean="0"/>
              <a:t>, o </a:t>
            </a:r>
            <a:r>
              <a:rPr lang="en-US" dirty="0" smtClean="0"/>
              <a:t>licensia</a:t>
            </a:r>
          </a:p>
          <a:p>
            <a:pPr marL="0" indent="0">
              <a:buNone/>
            </a:pPr>
            <a:endParaRPr lang="en-US" dirty="0"/>
          </a:p>
        </p:txBody>
      </p:sp>
      <p:sp>
        <p:nvSpPr>
          <p:cNvPr id="4" name="Slide Number Placeholder 3"/>
          <p:cNvSpPr>
            <a:spLocks noGrp="1"/>
          </p:cNvSpPr>
          <p:nvPr>
            <p:ph type="sldNum" sz="quarter" idx="12"/>
          </p:nvPr>
        </p:nvSpPr>
        <p:spPr/>
        <p:txBody>
          <a:bodyPr/>
          <a:lstStyle/>
          <a:p>
            <a:fld id="{E07D5D34-6B3C-44E9-89BA-DBBD3E78B4AD}" type="slidenum">
              <a:rPr lang="en-US" smtClean="0"/>
              <a:t>4</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1237129"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6626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s-MX" dirty="0" smtClean="0"/>
              <a:t>Que es Workforce Connection?</a:t>
            </a:r>
            <a:br>
              <a:rPr lang="es-MX" dirty="0" smtClean="0"/>
            </a:br>
            <a:endParaRPr lang="es-MX" sz="3100" dirty="0"/>
          </a:p>
        </p:txBody>
      </p:sp>
      <p:sp>
        <p:nvSpPr>
          <p:cNvPr id="3" name="Content Placeholder 2"/>
          <p:cNvSpPr>
            <a:spLocks noGrp="1"/>
          </p:cNvSpPr>
          <p:nvPr>
            <p:ph idx="1"/>
          </p:nvPr>
        </p:nvSpPr>
        <p:spPr/>
        <p:txBody>
          <a:bodyPr>
            <a:normAutofit/>
          </a:bodyPr>
          <a:lstStyle/>
          <a:p>
            <a:r>
              <a:rPr lang="es-ES" dirty="0"/>
              <a:t>Está diseñado para que los solicitantes de empleo en el Condado de Fresno puedan ayudarse de manera más </a:t>
            </a:r>
            <a:r>
              <a:rPr lang="es-ES" dirty="0" smtClean="0"/>
              <a:t>efectiva y eficaz.</a:t>
            </a:r>
          </a:p>
          <a:p>
            <a:r>
              <a:rPr lang="es-ES" dirty="0" smtClean="0"/>
              <a:t>Explore </a:t>
            </a:r>
            <a:r>
              <a:rPr lang="es-ES" dirty="0"/>
              <a:t>los recursos a través de nuestros Cinco (5) centros de ventanilla única en el condado de Fresno.</a:t>
            </a:r>
            <a:endParaRPr lang="es-MX" dirty="0" smtClean="0"/>
          </a:p>
          <a:p>
            <a:r>
              <a:rPr lang="es-ES" dirty="0"/>
              <a:t>Facilita la conexión a las agencias asociadas</a:t>
            </a:r>
            <a:endParaRPr lang="es-MX" dirty="0" smtClean="0">
              <a:solidFill>
                <a:srgbClr val="FF0000"/>
              </a:solidFill>
            </a:endParaRPr>
          </a:p>
        </p:txBody>
      </p:sp>
    </p:spTree>
    <p:extLst>
      <p:ext uri="{BB962C8B-B14F-4D97-AF65-F5344CB8AC3E}">
        <p14:creationId xmlns:p14="http://schemas.microsoft.com/office/powerpoint/2010/main" val="118085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a:t>Agencias </a:t>
            </a:r>
            <a:r>
              <a:rPr lang="es-MX" dirty="0" smtClean="0"/>
              <a:t>en </a:t>
            </a:r>
            <a:r>
              <a:rPr lang="es-MX" dirty="0"/>
              <a:t>Colaboración</a:t>
            </a:r>
            <a:endParaRPr lang="en-US" dirty="0">
              <a:solidFill>
                <a:schemeClr val="tx1"/>
              </a:solidFill>
            </a:endParaRPr>
          </a:p>
        </p:txBody>
      </p:sp>
      <p:sp>
        <p:nvSpPr>
          <p:cNvPr id="7" name="Content Placeholder 6"/>
          <p:cNvSpPr>
            <a:spLocks noGrp="1"/>
          </p:cNvSpPr>
          <p:nvPr>
            <p:ph sz="half" idx="2"/>
          </p:nvPr>
        </p:nvSpPr>
        <p:spPr>
          <a:xfrm>
            <a:off x="457200" y="1752600"/>
            <a:ext cx="4040188" cy="4191000"/>
          </a:xfrm>
        </p:spPr>
        <p:txBody>
          <a:bodyPr>
            <a:normAutofit fontScale="92500"/>
          </a:bodyPr>
          <a:lstStyle/>
          <a:p>
            <a:r>
              <a:rPr lang="en-US" dirty="0" smtClean="0"/>
              <a:t>State Center Adult Education Consortium</a:t>
            </a:r>
            <a:endParaRPr lang="en-US" dirty="0"/>
          </a:p>
          <a:p>
            <a:r>
              <a:rPr lang="en-US" dirty="0"/>
              <a:t>Fresno City and Fresno County Housing Authorities</a:t>
            </a:r>
          </a:p>
          <a:p>
            <a:r>
              <a:rPr lang="en-US" dirty="0"/>
              <a:t>Fresno County Department of Social </a:t>
            </a:r>
            <a:r>
              <a:rPr lang="en-US" dirty="0" smtClean="0"/>
              <a:t>Services (DSS)                                                                                                                                                </a:t>
            </a:r>
            <a:endParaRPr lang="en-US" dirty="0"/>
          </a:p>
          <a:p>
            <a:r>
              <a:rPr lang="en-US" dirty="0"/>
              <a:t>Fresno </a:t>
            </a:r>
            <a:r>
              <a:rPr lang="en-US" dirty="0" smtClean="0"/>
              <a:t>Economic Opportunity Commission (EOC)</a:t>
            </a:r>
          </a:p>
          <a:p>
            <a:r>
              <a:rPr lang="en-US" dirty="0"/>
              <a:t>State of California Department of Rehabilitation (DOR)</a:t>
            </a:r>
          </a:p>
          <a:p>
            <a:endParaRPr lang="en-US" dirty="0"/>
          </a:p>
          <a:p>
            <a:pPr marL="0" indent="0">
              <a:buNone/>
            </a:pPr>
            <a:endParaRPr lang="en-US" dirty="0"/>
          </a:p>
        </p:txBody>
      </p:sp>
      <p:sp>
        <p:nvSpPr>
          <p:cNvPr id="9" name="Content Placeholder 8"/>
          <p:cNvSpPr>
            <a:spLocks noGrp="1"/>
          </p:cNvSpPr>
          <p:nvPr>
            <p:ph sz="quarter" idx="4"/>
          </p:nvPr>
        </p:nvSpPr>
        <p:spPr>
          <a:xfrm>
            <a:off x="4645025" y="1676401"/>
            <a:ext cx="4041775" cy="2286000"/>
          </a:xfrm>
        </p:spPr>
        <p:txBody>
          <a:bodyPr>
            <a:normAutofit fontScale="92500" lnSpcReduction="20000"/>
          </a:bodyPr>
          <a:lstStyle/>
          <a:p>
            <a:r>
              <a:rPr lang="en-US" dirty="0" smtClean="0"/>
              <a:t>State </a:t>
            </a:r>
            <a:r>
              <a:rPr lang="en-US" dirty="0"/>
              <a:t>of California Employment Development </a:t>
            </a:r>
            <a:r>
              <a:rPr lang="en-US" dirty="0" smtClean="0"/>
              <a:t>Department (EDD)</a:t>
            </a:r>
            <a:endParaRPr lang="en-US" dirty="0"/>
          </a:p>
          <a:p>
            <a:r>
              <a:rPr lang="en-US" dirty="0"/>
              <a:t>State Center Community College District</a:t>
            </a:r>
          </a:p>
          <a:p>
            <a:r>
              <a:rPr lang="en-US" dirty="0"/>
              <a:t>West Hills Community College </a:t>
            </a:r>
            <a:r>
              <a:rPr lang="en-US" dirty="0" smtClean="0"/>
              <a:t>District (WHCCD)</a:t>
            </a:r>
            <a:endParaRPr lang="en-US" dirty="0"/>
          </a:p>
          <a:p>
            <a:endParaRPr lang="en-US" dirty="0"/>
          </a:p>
        </p:txBody>
      </p:sp>
      <p:sp>
        <p:nvSpPr>
          <p:cNvPr id="4" name="Slide Number Placeholder 3"/>
          <p:cNvSpPr>
            <a:spLocks noGrp="1"/>
          </p:cNvSpPr>
          <p:nvPr>
            <p:ph type="sldNum" sz="quarter" idx="12"/>
          </p:nvPr>
        </p:nvSpPr>
        <p:spPr/>
        <p:txBody>
          <a:bodyPr/>
          <a:lstStyle/>
          <a:p>
            <a:fld id="{E07D5D34-6B3C-44E9-89BA-DBBD3E78B4AD}" type="slidenum">
              <a:rPr lang="en-US" smtClean="0"/>
              <a:t>6</a:t>
            </a:fld>
            <a:endParaRPr lang="en-US" dirty="0"/>
          </a:p>
        </p:txBody>
      </p:sp>
    </p:spTree>
    <p:extLst>
      <p:ext uri="{BB962C8B-B14F-4D97-AF65-F5344CB8AC3E}">
        <p14:creationId xmlns:p14="http://schemas.microsoft.com/office/powerpoint/2010/main" val="1995589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Que </a:t>
            </a:r>
            <a:r>
              <a:rPr lang="es-MX" dirty="0" smtClean="0"/>
              <a:t>ofrece</a:t>
            </a:r>
            <a:r>
              <a:rPr lang="en-US" dirty="0" smtClean="0"/>
              <a:t> Workforce Connection?</a:t>
            </a:r>
            <a:endParaRPr lang="en-US" dirty="0"/>
          </a:p>
        </p:txBody>
      </p:sp>
      <p:sp>
        <p:nvSpPr>
          <p:cNvPr id="3" name="Content Placeholder 2"/>
          <p:cNvSpPr>
            <a:spLocks noGrp="1"/>
          </p:cNvSpPr>
          <p:nvPr>
            <p:ph idx="1"/>
          </p:nvPr>
        </p:nvSpPr>
        <p:spPr/>
        <p:txBody>
          <a:bodyPr/>
          <a:lstStyle/>
          <a:p>
            <a:pPr marL="0" indent="0">
              <a:buNone/>
            </a:pPr>
            <a:r>
              <a:rPr lang="en-US" sz="3000" b="1" dirty="0" smtClean="0"/>
              <a:t>De acuerdo a las necesidades de cada Individuo:</a:t>
            </a:r>
            <a:endParaRPr lang="en-US" sz="3000" b="1" dirty="0"/>
          </a:p>
          <a:p>
            <a:r>
              <a:rPr lang="en-US" dirty="0" smtClean="0"/>
              <a:t>Asistencia para obtener una Carrera Basica</a:t>
            </a:r>
            <a:endParaRPr lang="en-US" dirty="0"/>
          </a:p>
          <a:p>
            <a:r>
              <a:rPr lang="en-US" dirty="0" smtClean="0"/>
              <a:t>Referencias para </a:t>
            </a:r>
            <a:r>
              <a:rPr lang="en-US" dirty="0"/>
              <a:t>A</a:t>
            </a:r>
            <a:r>
              <a:rPr lang="en-US" dirty="0" smtClean="0"/>
              <a:t>gencias Comunitarias</a:t>
            </a:r>
            <a:endParaRPr lang="en-US" dirty="0"/>
          </a:p>
          <a:p>
            <a:r>
              <a:rPr lang="en-US" dirty="0" smtClean="0"/>
              <a:t>Servicios Individualizados para una Profesión</a:t>
            </a:r>
            <a:endParaRPr lang="en-US" dirty="0"/>
          </a:p>
          <a:p>
            <a:r>
              <a:rPr lang="en-US" dirty="0" smtClean="0"/>
              <a:t>Entrenamiento Vocacional</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962400"/>
            <a:ext cx="1828800" cy="175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557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Actividades en el Centro de Recursos</a:t>
            </a:r>
            <a:br>
              <a:rPr lang="es-MX" dirty="0" smtClean="0"/>
            </a:br>
            <a:r>
              <a:rPr lang="es-MX" sz="3100" dirty="0" smtClean="0"/>
              <a:t>Servicios Auto-dirigidos</a:t>
            </a:r>
            <a:endParaRPr lang="es-MX" sz="3100" dirty="0"/>
          </a:p>
        </p:txBody>
      </p:sp>
      <p:sp>
        <p:nvSpPr>
          <p:cNvPr id="3" name="Content Placeholder 2"/>
          <p:cNvSpPr>
            <a:spLocks noGrp="1"/>
          </p:cNvSpPr>
          <p:nvPr>
            <p:ph idx="1"/>
          </p:nvPr>
        </p:nvSpPr>
        <p:spPr/>
        <p:txBody>
          <a:bodyPr>
            <a:normAutofit fontScale="85000" lnSpcReduction="20000"/>
          </a:bodyPr>
          <a:lstStyle/>
          <a:p>
            <a:r>
              <a:rPr lang="es-MX" dirty="0" smtClean="0"/>
              <a:t>Anuncios de empleo</a:t>
            </a:r>
          </a:p>
          <a:p>
            <a:r>
              <a:rPr lang="es-MX" dirty="0" smtClean="0"/>
              <a:t>Acceso a internet</a:t>
            </a:r>
          </a:p>
          <a:p>
            <a:r>
              <a:rPr lang="es-MX" dirty="0" smtClean="0"/>
              <a:t>CalJOBS</a:t>
            </a:r>
          </a:p>
          <a:p>
            <a:r>
              <a:rPr lang="es-MX" dirty="0" smtClean="0"/>
              <a:t>Sección clasificada del Fresno Bee</a:t>
            </a:r>
          </a:p>
          <a:p>
            <a:r>
              <a:rPr lang="es-MX" dirty="0" smtClean="0"/>
              <a:t>Teléfonos para llamar a los empleadores</a:t>
            </a:r>
          </a:p>
          <a:p>
            <a:r>
              <a:rPr lang="es-MX" dirty="0" smtClean="0"/>
              <a:t>“Fax” para mandar resumen/currículum</a:t>
            </a:r>
          </a:p>
          <a:p>
            <a:r>
              <a:rPr lang="es-MX" dirty="0" smtClean="0"/>
              <a:t>Maquina para hacer copias</a:t>
            </a:r>
          </a:p>
          <a:p>
            <a:r>
              <a:rPr lang="es-MX" dirty="0" smtClean="0"/>
              <a:t>Información del Mercado de Empleo</a:t>
            </a:r>
          </a:p>
          <a:p>
            <a:r>
              <a:rPr lang="es-MX" dirty="0" smtClean="0"/>
              <a:t>Acceso a recursos comunitarios</a:t>
            </a:r>
          </a:p>
          <a:p>
            <a:r>
              <a:rPr lang="es-MX" dirty="0" smtClean="0"/>
              <a:t>Escribir un resumen/currículum</a:t>
            </a:r>
            <a:endParaRPr lang="es-MX"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6146"/>
          <a:stretch/>
        </p:blipFill>
        <p:spPr bwMode="auto">
          <a:xfrm>
            <a:off x="6705600" y="2514600"/>
            <a:ext cx="2135587"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3002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Aula de Recursos Computadora</a:t>
            </a:r>
            <a:endParaRPr lang="es-MX" dirty="0">
              <a:solidFill>
                <a:schemeClr val="tx1"/>
              </a:solidFill>
            </a:endParaRPr>
          </a:p>
        </p:txBody>
      </p:sp>
      <p:sp>
        <p:nvSpPr>
          <p:cNvPr id="16388" name="Text Box 5"/>
          <p:cNvSpPr txBox="1">
            <a:spLocks noChangeArrowheads="1"/>
          </p:cNvSpPr>
          <p:nvPr/>
        </p:nvSpPr>
        <p:spPr bwMode="auto">
          <a:xfrm>
            <a:off x="7467600" y="2341327"/>
            <a:ext cx="6520028" cy="810478"/>
          </a:xfrm>
          <a:prstGeom prst="rect">
            <a:avLst/>
          </a:prstGeom>
          <a:noFill/>
          <a:ln w="12700" cap="sq">
            <a:noFill/>
            <a:miter lim="800000"/>
            <a:headEnd type="none" w="sm" len="sm"/>
            <a:tailEnd type="none" w="sm" len="sm"/>
          </a:ln>
        </p:spPr>
        <p:txBody>
          <a:bodyPr>
            <a:spAutoFit/>
          </a:bodyPr>
          <a:lstStyle/>
          <a:p>
            <a:pPr>
              <a:spcBef>
                <a:spcPts val="800"/>
              </a:spcBef>
              <a:buClr>
                <a:schemeClr val="bg1"/>
              </a:buClr>
              <a:buFont typeface="Wingdings" pitchFamily="2" charset="2"/>
              <a:buChar char="q"/>
              <a:defRPr/>
            </a:pPr>
            <a:endParaRPr lang="en-US" sz="2400" dirty="0">
              <a:solidFill>
                <a:srgbClr val="FF0000"/>
              </a:solidFill>
              <a:latin typeface="Georgia" pitchFamily="18" charset="0"/>
            </a:endParaRPr>
          </a:p>
          <a:p>
            <a:pPr>
              <a:spcBef>
                <a:spcPts val="800"/>
              </a:spcBef>
              <a:buClr>
                <a:schemeClr val="bg1"/>
              </a:buClr>
              <a:buFont typeface="Wingdings" pitchFamily="2" charset="2"/>
              <a:buNone/>
              <a:defRPr/>
            </a:pPr>
            <a:endParaRPr lang="en-US" sz="1600" b="1" dirty="0">
              <a:solidFill>
                <a:srgbClr val="FF0000"/>
              </a:solidFill>
              <a:latin typeface="Georgia" pitchFamily="18" charset="0"/>
            </a:endParaRPr>
          </a:p>
        </p:txBody>
      </p:sp>
      <p:sp>
        <p:nvSpPr>
          <p:cNvPr id="3" name="Slide Number Placeholder 2"/>
          <p:cNvSpPr>
            <a:spLocks noGrp="1"/>
          </p:cNvSpPr>
          <p:nvPr>
            <p:ph type="sldNum" sz="quarter" idx="12"/>
          </p:nvPr>
        </p:nvSpPr>
        <p:spPr/>
        <p:txBody>
          <a:bodyPr/>
          <a:lstStyle/>
          <a:p>
            <a:fld id="{E07D5D34-6B3C-44E9-89BA-DBBD3E78B4AD}" type="slidenum">
              <a:rPr lang="en-US" smtClean="0"/>
              <a:t>9</a:t>
            </a:fld>
            <a:endParaRPr lang="en-US" dirty="0"/>
          </a:p>
        </p:txBody>
      </p:sp>
      <p:sp>
        <p:nvSpPr>
          <p:cNvPr id="5" name="Content Placeholder 4"/>
          <p:cNvSpPr>
            <a:spLocks noGrp="1"/>
          </p:cNvSpPr>
          <p:nvPr>
            <p:ph idx="1"/>
          </p:nvPr>
        </p:nvSpPr>
        <p:spPr/>
        <p:txBody>
          <a:bodyPr>
            <a:normAutofit/>
          </a:bodyPr>
          <a:lstStyle/>
          <a:p>
            <a:pPr marL="0" indent="0">
              <a:buNone/>
            </a:pPr>
            <a:r>
              <a:rPr lang="es-MX" sz="2800" dirty="0" smtClean="0"/>
              <a:t>Los siguientes son algunos de los recursos disponibles en la computadora, diseñados para ayudarle a </a:t>
            </a:r>
            <a:r>
              <a:rPr lang="es-MX" sz="2800" dirty="0"/>
              <a:t>encontrar </a:t>
            </a:r>
            <a:r>
              <a:rPr lang="es-MX" sz="2800" dirty="0" smtClean="0"/>
              <a:t>trabajo o obtener acceso a otros recursos:</a:t>
            </a:r>
            <a:endParaRPr lang="es-MX" sz="2800" dirty="0"/>
          </a:p>
        </p:txBody>
      </p:sp>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58" t="11405" r="8069" b="10080"/>
          <a:stretch/>
        </p:blipFill>
        <p:spPr bwMode="auto">
          <a:xfrm>
            <a:off x="735724" y="3846786"/>
            <a:ext cx="1403638" cy="777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425" r="19595"/>
          <a:stretch/>
        </p:blipFill>
        <p:spPr bwMode="auto">
          <a:xfrm>
            <a:off x="6408861" y="4738196"/>
            <a:ext cx="1500353" cy="853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442" t="40299" r="2414" b="39259"/>
          <a:stretch/>
        </p:blipFill>
        <p:spPr bwMode="auto">
          <a:xfrm>
            <a:off x="1234171" y="4872701"/>
            <a:ext cx="2632992" cy="58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0440" y="4816169"/>
            <a:ext cx="1699923" cy="956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0137" y="3817554"/>
            <a:ext cx="38100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12884" t="34432" r="7722" b="28101"/>
          <a:stretch/>
        </p:blipFill>
        <p:spPr>
          <a:xfrm>
            <a:off x="735724" y="2990260"/>
            <a:ext cx="1814943" cy="856526"/>
          </a:xfrm>
          <a:prstGeom prst="rect">
            <a:avLst/>
          </a:prstGeom>
        </p:spPr>
      </p:pic>
      <p:pic>
        <p:nvPicPr>
          <p:cNvPr id="1031" name="Picture 7"/>
          <p:cNvPicPr>
            <a:picLocks noChangeAspect="1" noChangeArrowheads="1"/>
          </p:cNvPicPr>
          <p:nvPr/>
        </p:nvPicPr>
        <p:blipFill rotWithShape="1">
          <a:blip r:embed="rId9">
            <a:extLst>
              <a:ext uri="{28A0092B-C50C-407E-A947-70E740481C1C}">
                <a14:useLocalDpi xmlns:a14="http://schemas.microsoft.com/office/drawing/2010/main" val="0"/>
              </a:ext>
            </a:extLst>
          </a:blip>
          <a:srcRect l="24747" t="22230" r="24557" b="19099"/>
          <a:stretch/>
        </p:blipFill>
        <p:spPr bwMode="auto">
          <a:xfrm>
            <a:off x="6241087" y="3027728"/>
            <a:ext cx="1835902" cy="856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00400" y="3133682"/>
            <a:ext cx="1380684" cy="569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50667" y="4107259"/>
            <a:ext cx="185261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20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1965</TotalTime>
  <Words>2511</Words>
  <Application>Microsoft Office PowerPoint</Application>
  <PresentationFormat>On-screen Show (4:3)</PresentationFormat>
  <Paragraphs>279</Paragraphs>
  <Slides>28</Slides>
  <Notes>17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Workforce Innovation and Opportunity Act  Orientación</vt:lpstr>
      <vt:lpstr>El Propósito De Esta Orientación</vt:lpstr>
      <vt:lpstr> ¿ Que es nuestro Trabajo?</vt:lpstr>
      <vt:lpstr>Es tiempo de ver la Realidad</vt:lpstr>
      <vt:lpstr>¿ Que es Workforce Connection? </vt:lpstr>
      <vt:lpstr>Agencias en Colaboración</vt:lpstr>
      <vt:lpstr>¿ Que ofrece Workforce Connection?</vt:lpstr>
      <vt:lpstr>Actividades en el Centro de Recursos Servicios Auto-dirigidos</vt:lpstr>
      <vt:lpstr>Aula de Recursos Computadora</vt:lpstr>
      <vt:lpstr>Guías Para Las Actividades Del Centro De Recursos</vt:lpstr>
      <vt:lpstr>Código de Vestimenta</vt:lpstr>
      <vt:lpstr>Hoja de Interés</vt:lpstr>
      <vt:lpstr>Referencias para las Agencias Asociadas</vt:lpstr>
      <vt:lpstr>Referencias para las Agencias Asociadas</vt:lpstr>
      <vt:lpstr>Asistencia con la Vivienda</vt:lpstr>
      <vt:lpstr>Asistencia Para Familias </vt:lpstr>
      <vt:lpstr>Oportunidades Educativas</vt:lpstr>
      <vt:lpstr>¿Como puede obtener servicios?</vt:lpstr>
      <vt:lpstr>Servicios para Adultos &amp; Trabajadores Desplazados</vt:lpstr>
      <vt:lpstr>WIOA Servicios De Carrera Individualizados</vt:lpstr>
      <vt:lpstr>¿Hay Expectativas?</vt:lpstr>
      <vt:lpstr>Nuestras Expectativas Para Usted</vt:lpstr>
      <vt:lpstr>Sus Expectativas Para Nosotros</vt:lpstr>
      <vt:lpstr>No Podemos…</vt:lpstr>
      <vt:lpstr>Programa de Igualdad de Oportunidades</vt:lpstr>
      <vt:lpstr>¿ Como Obtener Servicios de Workforce Connection?</vt:lpstr>
      <vt:lpstr>¿ Preguntas?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Janis Parker</dc:creator>
  <cp:lastModifiedBy>Stephen DeWitt</cp:lastModifiedBy>
  <cp:revision>78</cp:revision>
  <dcterms:created xsi:type="dcterms:W3CDTF">2016-10-12T17:27:38Z</dcterms:created>
  <dcterms:modified xsi:type="dcterms:W3CDTF">2018-09-27T20:33:28Z</dcterms:modified>
</cp:coreProperties>
</file>